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30" r:id="rId2"/>
    <p:sldId id="350" r:id="rId3"/>
    <p:sldId id="361" r:id="rId4"/>
    <p:sldId id="343" r:id="rId5"/>
    <p:sldId id="331" r:id="rId6"/>
    <p:sldId id="345" r:id="rId7"/>
    <p:sldId id="414" r:id="rId8"/>
    <p:sldId id="348" r:id="rId9"/>
    <p:sldId id="370" r:id="rId10"/>
    <p:sldId id="351" r:id="rId11"/>
    <p:sldId id="371" r:id="rId12"/>
    <p:sldId id="364" r:id="rId13"/>
    <p:sldId id="381" r:id="rId14"/>
    <p:sldId id="433" r:id="rId15"/>
    <p:sldId id="432" r:id="rId16"/>
    <p:sldId id="436" r:id="rId17"/>
    <p:sldId id="434" r:id="rId18"/>
    <p:sldId id="395" r:id="rId19"/>
    <p:sldId id="450" r:id="rId20"/>
    <p:sldId id="448" r:id="rId21"/>
    <p:sldId id="453" r:id="rId22"/>
    <p:sldId id="446" r:id="rId23"/>
    <p:sldId id="352" r:id="rId24"/>
    <p:sldId id="369" r:id="rId25"/>
    <p:sldId id="355" r:id="rId26"/>
    <p:sldId id="333" r:id="rId27"/>
    <p:sldId id="396" r:id="rId28"/>
    <p:sldId id="384" r:id="rId29"/>
    <p:sldId id="428" r:id="rId30"/>
    <p:sldId id="429" r:id="rId31"/>
    <p:sldId id="430" r:id="rId32"/>
    <p:sldId id="431" r:id="rId33"/>
    <p:sldId id="398" r:id="rId34"/>
    <p:sldId id="399" r:id="rId35"/>
    <p:sldId id="375" r:id="rId36"/>
    <p:sldId id="393" r:id="rId37"/>
    <p:sldId id="406" r:id="rId38"/>
    <p:sldId id="407" r:id="rId39"/>
    <p:sldId id="415" r:id="rId40"/>
    <p:sldId id="376" r:id="rId41"/>
    <p:sldId id="418" r:id="rId42"/>
    <p:sldId id="419" r:id="rId43"/>
    <p:sldId id="420" r:id="rId44"/>
    <p:sldId id="421" r:id="rId45"/>
    <p:sldId id="423" r:id="rId46"/>
    <p:sldId id="441" r:id="rId47"/>
    <p:sldId id="442" r:id="rId48"/>
    <p:sldId id="443" r:id="rId49"/>
    <p:sldId id="440" r:id="rId50"/>
    <p:sldId id="378" r:id="rId51"/>
    <p:sldId id="425" r:id="rId52"/>
    <p:sldId id="359" r:id="rId53"/>
    <p:sldId id="360" r:id="rId54"/>
    <p:sldId id="400" r:id="rId55"/>
    <p:sldId id="452" r:id="rId56"/>
    <p:sldId id="379" r:id="rId57"/>
    <p:sldId id="33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sland, Christine" initials="CC" lastIdx="7" clrIdx="0">
    <p:extLst/>
  </p:cmAuthor>
  <p:cmAuthor id="2" name="Meghan Doughty"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69663" autoAdjust="0"/>
  </p:normalViewPr>
  <p:slideViewPr>
    <p:cSldViewPr>
      <p:cViewPr varScale="1">
        <p:scale>
          <a:sx n="50" d="100"/>
          <a:sy n="50" d="100"/>
        </p:scale>
        <p:origin x="1662" y="54"/>
      </p:cViewPr>
      <p:guideLst>
        <p:guide orient="horz" pos="2160"/>
        <p:guide pos="2880"/>
      </p:guideLst>
    </p:cSldViewPr>
  </p:slideViewPr>
  <p:outlineViewPr>
    <p:cViewPr>
      <p:scale>
        <a:sx n="33" d="100"/>
        <a:sy n="33" d="100"/>
      </p:scale>
      <p:origin x="0" y="25784"/>
    </p:cViewPr>
  </p:outlineViewPr>
  <p:notesTextViewPr>
    <p:cViewPr>
      <p:scale>
        <a:sx n="3" d="2"/>
        <a:sy n="3" d="2"/>
      </p:scale>
      <p:origin x="0" y="0"/>
    </p:cViewPr>
  </p:notesTextViewPr>
  <p:sorterViewPr>
    <p:cViewPr>
      <p:scale>
        <a:sx n="100" d="100"/>
        <a:sy n="100" d="100"/>
      </p:scale>
      <p:origin x="0" y="-14070"/>
    </p:cViewPr>
  </p:sorterViewPr>
  <p:notesViewPr>
    <p:cSldViewPr>
      <p:cViewPr varScale="1">
        <p:scale>
          <a:sx n="73" d="100"/>
          <a:sy n="73" d="100"/>
        </p:scale>
        <p:origin x="265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Mental health</c:v>
                </c:pt>
                <c:pt idx="1">
                  <c:v>Substance use</c:v>
                </c:pt>
                <c:pt idx="2">
                  <c:v>Education</c:v>
                </c:pt>
                <c:pt idx="3">
                  <c:v>Health protective behaviors</c:v>
                </c:pt>
                <c:pt idx="4">
                  <c:v>Health risk/problem behaviors</c:v>
                </c:pt>
                <c:pt idx="5">
                  <c:v>Violence/delinquency</c:v>
                </c:pt>
                <c:pt idx="6">
                  <c:v>Psychosocial functioning/adjustment</c:v>
                </c:pt>
                <c:pt idx="7">
                  <c:v>Overall health/well-being</c:v>
                </c:pt>
              </c:strCache>
            </c:strRef>
          </c:cat>
          <c:val>
            <c:numRef>
              <c:f>Sheet1!$B$2:$B$9</c:f>
              <c:numCache>
                <c:formatCode>General</c:formatCode>
                <c:ptCount val="8"/>
                <c:pt idx="0">
                  <c:v>43</c:v>
                </c:pt>
                <c:pt idx="1">
                  <c:v>37</c:v>
                </c:pt>
                <c:pt idx="2">
                  <c:v>20</c:v>
                </c:pt>
                <c:pt idx="3">
                  <c:v>10</c:v>
                </c:pt>
                <c:pt idx="4">
                  <c:v>10</c:v>
                </c:pt>
                <c:pt idx="5">
                  <c:v>8</c:v>
                </c:pt>
                <c:pt idx="6">
                  <c:v>8</c:v>
                </c:pt>
                <c:pt idx="7">
                  <c:v>6</c:v>
                </c:pt>
              </c:numCache>
            </c:numRef>
          </c:val>
          <c:extLst>
            <c:ext xmlns:c16="http://schemas.microsoft.com/office/drawing/2014/chart" uri="{C3380CC4-5D6E-409C-BE32-E72D297353CC}">
              <c16:uniqueId val="{00000000-84E6-4A27-8054-17C0A3326881}"/>
            </c:ext>
          </c:extLst>
        </c:ser>
        <c:dLbls>
          <c:showLegendKey val="0"/>
          <c:showVal val="0"/>
          <c:showCatName val="0"/>
          <c:showSerName val="0"/>
          <c:showPercent val="0"/>
          <c:showBubbleSize val="0"/>
        </c:dLbls>
        <c:gapWidth val="219"/>
        <c:overlap val="-27"/>
        <c:axId val="223656096"/>
        <c:axId val="223655704"/>
      </c:barChart>
      <c:catAx>
        <c:axId val="2236560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bg1"/>
                    </a:solidFill>
                  </a:rPr>
                  <a:t>Outcomes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23655704"/>
        <c:crosses val="autoZero"/>
        <c:auto val="1"/>
        <c:lblAlgn val="ctr"/>
        <c:lblOffset val="100"/>
        <c:noMultiLvlLbl val="0"/>
      </c:catAx>
      <c:valAx>
        <c:axId val="223655704"/>
        <c:scaling>
          <c:orientation val="minMax"/>
          <c:max val="50"/>
        </c:scaling>
        <c:delete val="0"/>
        <c:axPos val="l"/>
        <c:title>
          <c:tx>
            <c:rich>
              <a:bodyPr rot="0" spcFirstLastPara="1" vertOverflow="ellipsis" wrap="square" anchor="ctr" anchorCtr="1"/>
              <a:lstStyle/>
              <a:p>
                <a:pPr>
                  <a:defRPr sz="1330" b="0" i="0" u="none" strike="noStrike" kern="1200" baseline="0">
                    <a:solidFill>
                      <a:schemeClr val="bg1"/>
                    </a:solidFill>
                    <a:latin typeface="+mn-lt"/>
                    <a:ea typeface="+mn-ea"/>
                    <a:cs typeface="+mn-cs"/>
                  </a:defRPr>
                </a:pPr>
                <a:r>
                  <a:rPr lang="en-US" dirty="0">
                    <a:solidFill>
                      <a:schemeClr val="bg1"/>
                    </a:solidFill>
                  </a:rPr>
                  <a:t>%</a:t>
                </a:r>
              </a:p>
            </c:rich>
          </c:tx>
          <c:layout>
            <c:manualLayout>
              <c:xMode val="edge"/>
              <c:yMode val="edge"/>
              <c:x val="8.4745762711864406E-3"/>
              <c:y val="0.26016737661890627"/>
            </c:manualLayout>
          </c:layout>
          <c:overlay val="0"/>
          <c:spPr>
            <a:noFill/>
            <a:ln>
              <a:noFill/>
            </a:ln>
            <a:effectLst/>
          </c:spPr>
          <c:txPr>
            <a:bodyPr rot="0" spcFirstLastPara="1" vertOverflow="ellipsis" wrap="square" anchor="ctr" anchorCtr="1"/>
            <a:lstStyle/>
            <a:p>
              <a:pPr>
                <a:defRPr sz="133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2365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C54-41ED-9C1A-9D5203D3D7FC}"/>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C54-41ED-9C1A-9D5203D3D7FC}"/>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C54-41ED-9C1A-9D5203D3D7FC}"/>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DC54-41ED-9C1A-9D5203D3D7FC}"/>
              </c:ext>
            </c:extLst>
          </c:dPt>
          <c:dLbls>
            <c:dLbl>
              <c:idx val="0"/>
              <c:layout>
                <c:manualLayout>
                  <c:x val="-0.15896803915135616"/>
                  <c:y val="0.10621353286039198"/>
                </c:manualLayout>
              </c:layout>
              <c:tx>
                <c:rich>
                  <a:bodyPr/>
                  <a:lstStyle/>
                  <a:p>
                    <a:fld id="{B253CA2E-0065-4714-B7DA-1CBADFB53696}"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54-41ED-9C1A-9D5203D3D7FC}"/>
                </c:ext>
              </c:extLst>
            </c:dLbl>
            <c:dLbl>
              <c:idx val="1"/>
              <c:layout>
                <c:manualLayout>
                  <c:x val="0.15578548775153106"/>
                  <c:y val="-0.15024682584338955"/>
                </c:manualLayout>
              </c:layout>
              <c:tx>
                <c:rich>
                  <a:bodyPr/>
                  <a:lstStyle/>
                  <a:p>
                    <a:fld id="{64A83751-17DD-4F0A-BA54-48F1A9068A2A}"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54-41ED-9C1A-9D5203D3D7F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General</c:formatCode>
                <c:ptCount val="4"/>
                <c:pt idx="0">
                  <c:v>41</c:v>
                </c:pt>
                <c:pt idx="1">
                  <c:v>59</c:v>
                </c:pt>
              </c:numCache>
            </c:numRef>
          </c:val>
          <c:extLst>
            <c:ext xmlns:c16="http://schemas.microsoft.com/office/drawing/2014/chart" uri="{C3380CC4-5D6E-409C-BE32-E72D297353CC}">
              <c16:uniqueId val="{00000000-0A2A-40F7-9392-1C382E71AEB6}"/>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8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E26-41C6-96A7-CF5C5CE9CDDF}"/>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E26-41C6-96A7-CF5C5CE9CDDF}"/>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5E26-41C6-96A7-CF5C5CE9CDDF}"/>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5E26-41C6-96A7-CF5C5CE9CDDF}"/>
              </c:ext>
            </c:extLst>
          </c:dPt>
          <c:dLbls>
            <c:dLbl>
              <c:idx val="0"/>
              <c:layout>
                <c:manualLayout>
                  <c:x val="-0.11083944248348267"/>
                  <c:y val="0.17043108998167683"/>
                </c:manualLayout>
              </c:layout>
              <c:tx>
                <c:rich>
                  <a:bodyPr/>
                  <a:lstStyle/>
                  <a:p>
                    <a:fld id="{74419EBD-4713-4882-BE71-2C1ADF7CDFDE}"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26-41C6-96A7-CF5C5CE9CDDF}"/>
                </c:ext>
              </c:extLst>
            </c:dLbl>
            <c:dLbl>
              <c:idx val="1"/>
              <c:layout>
                <c:manualLayout>
                  <c:x val="9.5833107068512946E-2"/>
                  <c:y val="-0.30572921309364637"/>
                </c:manualLayout>
              </c:layout>
              <c:tx>
                <c:rich>
                  <a:bodyPr/>
                  <a:lstStyle/>
                  <a:p>
                    <a:fld id="{E0E8791D-A49D-4A10-B6DB-14AA5544DA4B}"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26-41C6-96A7-CF5C5CE9CDD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0-0A2A-40F7-9392-1C382E71AEB6}"/>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8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F1F7-47EB-9111-63CD048CDB64}"/>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1F7-47EB-9111-63CD048CDB64}"/>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F1F7-47EB-9111-63CD048CDB64}"/>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F1F7-47EB-9111-63CD048CDB64}"/>
              </c:ext>
            </c:extLst>
          </c:dPt>
          <c:cat>
            <c:strRef>
              <c:f>Sheet1!$A$2:$A$5</c:f>
              <c:strCache>
                <c:ptCount val="4"/>
                <c:pt idx="0">
                  <c:v>Advertising</c:v>
                </c:pt>
                <c:pt idx="1">
                  <c:v>Stakeholder Engagement</c:v>
                </c:pt>
                <c:pt idx="2">
                  <c:v>Applicantion Assistance</c:v>
                </c:pt>
                <c:pt idx="3">
                  <c:v>Grant Structure</c:v>
                </c:pt>
              </c:strCache>
            </c:strRef>
          </c:cat>
          <c:val>
            <c:numRef>
              <c:f>Sheet1!$B$2:$B$5</c:f>
              <c:numCache>
                <c:formatCode>General</c:formatCode>
                <c:ptCount val="4"/>
                <c:pt idx="0">
                  <c:v>11</c:v>
                </c:pt>
                <c:pt idx="1">
                  <c:v>5</c:v>
                </c:pt>
                <c:pt idx="2">
                  <c:v>4</c:v>
                </c:pt>
                <c:pt idx="3">
                  <c:v>4</c:v>
                </c:pt>
              </c:numCache>
            </c:numRef>
          </c:val>
          <c:extLst>
            <c:ext xmlns:c16="http://schemas.microsoft.com/office/drawing/2014/chart" uri="{C3380CC4-5D6E-409C-BE32-E72D297353CC}">
              <c16:uniqueId val="{00000000-0A2A-40F7-9392-1C382E71AEB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2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2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2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14E8C-A83F-43F0-900F-B04612A74EA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0FE545A-87DF-495D-80E3-794E92894DD7}">
      <dgm:prSet phldrT="[Text]"/>
      <dgm:spPr/>
      <dgm:t>
        <a:bodyPr/>
        <a:lstStyle/>
        <a:p>
          <a:r>
            <a:rPr lang="en-US" b="1" dirty="0">
              <a:effectLst>
                <a:outerShdw blurRad="38100" dist="38100" dir="2700000" algn="tl">
                  <a:srgbClr val="000000">
                    <a:alpha val="43137"/>
                  </a:srgbClr>
                </a:outerShdw>
              </a:effectLst>
            </a:rPr>
            <a:t>Approach</a:t>
          </a:r>
        </a:p>
        <a:p>
          <a:r>
            <a:rPr lang="en-US" b="1" i="0" dirty="0">
              <a:effectLst>
                <a:outerShdw blurRad="38100" dist="38100" dir="2700000" algn="tl">
                  <a:srgbClr val="000000">
                    <a:alpha val="43137"/>
                  </a:srgbClr>
                </a:outerShdw>
              </a:effectLst>
            </a:rPr>
            <a:t>(Institutional)</a:t>
          </a:r>
        </a:p>
      </dgm:t>
    </dgm:pt>
    <dgm:pt modelId="{73B0AF78-6C49-4269-8BA5-1F2F1CA09F6F}" type="parTrans" cxnId="{7813FBDC-EC16-4DB9-932E-D21417D44CF2}">
      <dgm:prSet/>
      <dgm:spPr/>
      <dgm:t>
        <a:bodyPr/>
        <a:lstStyle/>
        <a:p>
          <a:endParaRPr lang="en-US"/>
        </a:p>
      </dgm:t>
    </dgm:pt>
    <dgm:pt modelId="{76B4166B-7D4F-4D1D-8C89-DEEF0196ED12}" type="sibTrans" cxnId="{7813FBDC-EC16-4DB9-932E-D21417D44CF2}">
      <dgm:prSet/>
      <dgm:spPr/>
      <dgm:t>
        <a:bodyPr/>
        <a:lstStyle/>
        <a:p>
          <a:endParaRPr lang="en-US"/>
        </a:p>
      </dgm:t>
    </dgm:pt>
    <dgm:pt modelId="{67171215-88A0-4320-B561-49982E75119B}">
      <dgm:prSet phldrT="[Text]"/>
      <dgm:spPr/>
      <dgm:t>
        <a:bodyPr/>
        <a:lstStyle/>
        <a:p>
          <a:r>
            <a:rPr lang="en-US" dirty="0"/>
            <a:t>What are the most appropriate and ethical approaches to R&amp;E with tribal programs and practices?</a:t>
          </a:r>
        </a:p>
      </dgm:t>
    </dgm:pt>
    <dgm:pt modelId="{69B94B70-5420-4046-B803-D31ACAD964D0}" type="parTrans" cxnId="{77D9EA33-2A7E-44E6-A0E5-E86CF7414922}">
      <dgm:prSet/>
      <dgm:spPr/>
      <dgm:t>
        <a:bodyPr/>
        <a:lstStyle/>
        <a:p>
          <a:endParaRPr lang="en-US"/>
        </a:p>
      </dgm:t>
    </dgm:pt>
    <dgm:pt modelId="{C831353E-FA60-48B2-B9C1-EB5863A4626D}" type="sibTrans" cxnId="{77D9EA33-2A7E-44E6-A0E5-E86CF7414922}">
      <dgm:prSet/>
      <dgm:spPr/>
      <dgm:t>
        <a:bodyPr/>
        <a:lstStyle/>
        <a:p>
          <a:endParaRPr lang="en-US"/>
        </a:p>
      </dgm:t>
    </dgm:pt>
    <dgm:pt modelId="{EC4D55A7-8946-4B86-A929-A7D3142A1DA5}">
      <dgm:prSet phldrT="[Text]"/>
      <dgm:spPr/>
      <dgm:t>
        <a:bodyPr/>
        <a:lstStyle/>
        <a:p>
          <a:r>
            <a:rPr lang="en-US" dirty="0"/>
            <a:t>What counts as “evidence?”</a:t>
          </a:r>
        </a:p>
      </dgm:t>
    </dgm:pt>
    <dgm:pt modelId="{5F061895-62CD-43F7-ADDE-90AE3FD9F50E}" type="parTrans" cxnId="{E8D54B88-2630-4D28-8CF9-355DE1EDB41A}">
      <dgm:prSet/>
      <dgm:spPr/>
      <dgm:t>
        <a:bodyPr/>
        <a:lstStyle/>
        <a:p>
          <a:endParaRPr lang="en-US"/>
        </a:p>
      </dgm:t>
    </dgm:pt>
    <dgm:pt modelId="{973D953C-E730-431D-831A-4F1CE6FB4264}" type="sibTrans" cxnId="{E8D54B88-2630-4D28-8CF9-355DE1EDB41A}">
      <dgm:prSet/>
      <dgm:spPr/>
      <dgm:t>
        <a:bodyPr/>
        <a:lstStyle/>
        <a:p>
          <a:endParaRPr lang="en-US"/>
        </a:p>
      </dgm:t>
    </dgm:pt>
    <dgm:pt modelId="{A7F9602E-0320-420B-84BF-16C972E58EA4}">
      <dgm:prSet phldrT="[Text]"/>
      <dgm:spPr/>
      <dgm:t>
        <a:bodyPr/>
        <a:lstStyle/>
        <a:p>
          <a:r>
            <a:rPr lang="en-US" b="1" dirty="0">
              <a:effectLst>
                <a:outerShdw blurRad="38100" dist="38100" dir="2700000" algn="tl">
                  <a:srgbClr val="000000">
                    <a:alpha val="43137"/>
                  </a:srgbClr>
                </a:outerShdw>
              </a:effectLst>
            </a:rPr>
            <a:t>Researchers/Evaluators</a:t>
          </a:r>
        </a:p>
        <a:p>
          <a:r>
            <a:rPr lang="en-US" b="1" dirty="0">
              <a:effectLst>
                <a:outerShdw blurRad="38100" dist="38100" dir="2700000" algn="tl">
                  <a:srgbClr val="000000">
                    <a:alpha val="43137"/>
                  </a:srgbClr>
                </a:outerShdw>
              </a:effectLst>
            </a:rPr>
            <a:t>(People)</a:t>
          </a:r>
        </a:p>
      </dgm:t>
    </dgm:pt>
    <dgm:pt modelId="{02016685-4EE8-418D-8109-F5BF975B6D88}" type="parTrans" cxnId="{0266EE94-19D9-4FF7-A697-AEAECF111FC3}">
      <dgm:prSet/>
      <dgm:spPr/>
      <dgm:t>
        <a:bodyPr/>
        <a:lstStyle/>
        <a:p>
          <a:endParaRPr lang="en-US"/>
        </a:p>
      </dgm:t>
    </dgm:pt>
    <dgm:pt modelId="{8CBEB340-7B38-41B1-AF66-15F253DD0A6B}" type="sibTrans" cxnId="{0266EE94-19D9-4FF7-A697-AEAECF111FC3}">
      <dgm:prSet/>
      <dgm:spPr/>
      <dgm:t>
        <a:bodyPr/>
        <a:lstStyle/>
        <a:p>
          <a:endParaRPr lang="en-US"/>
        </a:p>
      </dgm:t>
    </dgm:pt>
    <dgm:pt modelId="{8A56EC6B-7D28-44CF-9CEA-0F793BB11672}">
      <dgm:prSet phldrT="[Text]"/>
      <dgm:spPr/>
      <dgm:t>
        <a:bodyPr/>
        <a:lstStyle/>
        <a:p>
          <a:r>
            <a:rPr lang="en-US" dirty="0"/>
            <a:t>What are the training needs for tribal partners, researchers, and evaluators? </a:t>
          </a:r>
        </a:p>
      </dgm:t>
    </dgm:pt>
    <dgm:pt modelId="{A08243CB-C361-4ED6-857E-90E940F17C7C}" type="parTrans" cxnId="{67C878AF-44CF-4C7C-BD08-05473454DDF4}">
      <dgm:prSet/>
      <dgm:spPr/>
      <dgm:t>
        <a:bodyPr/>
        <a:lstStyle/>
        <a:p>
          <a:endParaRPr lang="en-US"/>
        </a:p>
      </dgm:t>
    </dgm:pt>
    <dgm:pt modelId="{0AF7367A-342D-4BA3-A00C-C93A03C75124}" type="sibTrans" cxnId="{67C878AF-44CF-4C7C-BD08-05473454DDF4}">
      <dgm:prSet/>
      <dgm:spPr/>
      <dgm:t>
        <a:bodyPr/>
        <a:lstStyle/>
        <a:p>
          <a:endParaRPr lang="en-US"/>
        </a:p>
      </dgm:t>
    </dgm:pt>
    <dgm:pt modelId="{CD712324-5D3F-49AD-8855-C171BD5FFCDE}">
      <dgm:prSet/>
      <dgm:spPr/>
      <dgm:t>
        <a:bodyPr/>
        <a:lstStyle/>
        <a:p>
          <a:r>
            <a:rPr lang="en-US" dirty="0"/>
            <a:t>How should this evidence be collected?  </a:t>
          </a:r>
        </a:p>
      </dgm:t>
    </dgm:pt>
    <dgm:pt modelId="{A573E413-0B02-4884-ACDE-C6C3EE17C786}" type="parTrans" cxnId="{69E4269A-2F74-4F58-AE7D-BE880217DBF4}">
      <dgm:prSet/>
      <dgm:spPr/>
      <dgm:t>
        <a:bodyPr/>
        <a:lstStyle/>
        <a:p>
          <a:endParaRPr lang="en-US"/>
        </a:p>
      </dgm:t>
    </dgm:pt>
    <dgm:pt modelId="{766A00A5-22E1-4861-B5B7-167F3B093429}" type="sibTrans" cxnId="{69E4269A-2F74-4F58-AE7D-BE880217DBF4}">
      <dgm:prSet/>
      <dgm:spPr/>
      <dgm:t>
        <a:bodyPr/>
        <a:lstStyle/>
        <a:p>
          <a:endParaRPr lang="en-US"/>
        </a:p>
      </dgm:t>
    </dgm:pt>
    <dgm:pt modelId="{070F4854-A146-4C3B-81AB-C962B8034C0C}">
      <dgm:prSet/>
      <dgm:spPr/>
      <dgm:t>
        <a:bodyPr/>
        <a:lstStyle/>
        <a:p>
          <a:r>
            <a:rPr lang="en-US" dirty="0"/>
            <a:t>What type of infrastructure should be in place to support such partnerships?</a:t>
          </a:r>
        </a:p>
      </dgm:t>
    </dgm:pt>
    <dgm:pt modelId="{19918B0E-2797-4BC2-A1B2-D74EFC440346}" type="parTrans" cxnId="{EE02ABED-8F48-4961-9237-9FCD935F0021}">
      <dgm:prSet/>
      <dgm:spPr/>
      <dgm:t>
        <a:bodyPr/>
        <a:lstStyle/>
        <a:p>
          <a:endParaRPr lang="en-US"/>
        </a:p>
      </dgm:t>
    </dgm:pt>
    <dgm:pt modelId="{CE821B1F-5450-4696-89D9-AF11AE9823A2}" type="sibTrans" cxnId="{EE02ABED-8F48-4961-9237-9FCD935F0021}">
      <dgm:prSet/>
      <dgm:spPr/>
      <dgm:t>
        <a:bodyPr/>
        <a:lstStyle/>
        <a:p>
          <a:endParaRPr lang="en-US"/>
        </a:p>
      </dgm:t>
    </dgm:pt>
    <dgm:pt modelId="{F2DE68A1-2587-46DB-A71C-F856B9AB68B6}">
      <dgm:prSet/>
      <dgm:spPr/>
      <dgm:t>
        <a:bodyPr/>
        <a:lstStyle/>
        <a:p>
          <a:r>
            <a:rPr lang="en-US" dirty="0"/>
            <a:t>How should equitable and mutually beneficial  partnerships between tribes and researchers look?</a:t>
          </a:r>
        </a:p>
      </dgm:t>
    </dgm:pt>
    <dgm:pt modelId="{3872026F-86BB-49FF-8E43-045C9F54EB14}" type="parTrans" cxnId="{3C5FF2F7-7898-4251-8853-AF238D12463D}">
      <dgm:prSet/>
      <dgm:spPr/>
      <dgm:t>
        <a:bodyPr/>
        <a:lstStyle/>
        <a:p>
          <a:endParaRPr lang="en-US"/>
        </a:p>
      </dgm:t>
    </dgm:pt>
    <dgm:pt modelId="{485A4688-832E-4D7C-B7B2-C1347BCAC572}" type="sibTrans" cxnId="{3C5FF2F7-7898-4251-8853-AF238D12463D}">
      <dgm:prSet/>
      <dgm:spPr/>
      <dgm:t>
        <a:bodyPr/>
        <a:lstStyle/>
        <a:p>
          <a:endParaRPr lang="en-US"/>
        </a:p>
      </dgm:t>
    </dgm:pt>
    <dgm:pt modelId="{CD2397E4-E928-46BC-9A6F-2786599F9F51}" type="pres">
      <dgm:prSet presAssocID="{E4414E8C-A83F-43F0-900F-B04612A74EA3}" presName="diagram" presStyleCnt="0">
        <dgm:presLayoutVars>
          <dgm:chPref val="1"/>
          <dgm:dir/>
          <dgm:animOne val="branch"/>
          <dgm:animLvl val="lvl"/>
          <dgm:resizeHandles/>
        </dgm:presLayoutVars>
      </dgm:prSet>
      <dgm:spPr/>
    </dgm:pt>
    <dgm:pt modelId="{812E8805-A1CE-4DB0-8686-1D288D0576AA}" type="pres">
      <dgm:prSet presAssocID="{30FE545A-87DF-495D-80E3-794E92894DD7}" presName="root" presStyleCnt="0"/>
      <dgm:spPr/>
    </dgm:pt>
    <dgm:pt modelId="{9CDCF584-2FBF-4E8A-B9CB-BD1A9CE49302}" type="pres">
      <dgm:prSet presAssocID="{30FE545A-87DF-495D-80E3-794E92894DD7}" presName="rootComposite" presStyleCnt="0"/>
      <dgm:spPr/>
    </dgm:pt>
    <dgm:pt modelId="{B38EAC04-BD99-442D-B87F-67352119FA44}" type="pres">
      <dgm:prSet presAssocID="{30FE545A-87DF-495D-80E3-794E92894DD7}" presName="rootText" presStyleLbl="node1" presStyleIdx="0" presStyleCnt="2"/>
      <dgm:spPr/>
    </dgm:pt>
    <dgm:pt modelId="{4888A4B8-6611-4203-8327-050D0FA67B6C}" type="pres">
      <dgm:prSet presAssocID="{30FE545A-87DF-495D-80E3-794E92894DD7}" presName="rootConnector" presStyleLbl="node1" presStyleIdx="0" presStyleCnt="2"/>
      <dgm:spPr/>
    </dgm:pt>
    <dgm:pt modelId="{2453DAA7-5B6F-4C68-8D64-ED10915FB24E}" type="pres">
      <dgm:prSet presAssocID="{30FE545A-87DF-495D-80E3-794E92894DD7}" presName="childShape" presStyleCnt="0"/>
      <dgm:spPr/>
    </dgm:pt>
    <dgm:pt modelId="{2D618649-84B1-4F70-AED4-39FE299BDF9C}" type="pres">
      <dgm:prSet presAssocID="{69B94B70-5420-4046-B803-D31ACAD964D0}" presName="Name13" presStyleLbl="parChTrans1D2" presStyleIdx="0" presStyleCnt="6"/>
      <dgm:spPr/>
    </dgm:pt>
    <dgm:pt modelId="{39F126B5-83F4-433D-867E-2369DB061ECE}" type="pres">
      <dgm:prSet presAssocID="{67171215-88A0-4320-B561-49982E75119B}" presName="childText" presStyleLbl="bgAcc1" presStyleIdx="0" presStyleCnt="6">
        <dgm:presLayoutVars>
          <dgm:bulletEnabled val="1"/>
        </dgm:presLayoutVars>
      </dgm:prSet>
      <dgm:spPr/>
    </dgm:pt>
    <dgm:pt modelId="{CFE78A2A-40C9-486B-87C7-C4731DFD35D6}" type="pres">
      <dgm:prSet presAssocID="{5F061895-62CD-43F7-ADDE-90AE3FD9F50E}" presName="Name13" presStyleLbl="parChTrans1D2" presStyleIdx="1" presStyleCnt="6"/>
      <dgm:spPr/>
    </dgm:pt>
    <dgm:pt modelId="{C6C76234-0C46-4700-B127-D74EA9515DB5}" type="pres">
      <dgm:prSet presAssocID="{EC4D55A7-8946-4B86-A929-A7D3142A1DA5}" presName="childText" presStyleLbl="bgAcc1" presStyleIdx="1" presStyleCnt="6">
        <dgm:presLayoutVars>
          <dgm:bulletEnabled val="1"/>
        </dgm:presLayoutVars>
      </dgm:prSet>
      <dgm:spPr/>
    </dgm:pt>
    <dgm:pt modelId="{BE104196-0C9A-4231-BCC3-76531E88113A}" type="pres">
      <dgm:prSet presAssocID="{A573E413-0B02-4884-ACDE-C6C3EE17C786}" presName="Name13" presStyleLbl="parChTrans1D2" presStyleIdx="2" presStyleCnt="6"/>
      <dgm:spPr/>
    </dgm:pt>
    <dgm:pt modelId="{BB4E28DB-62DA-4081-B0AF-9D3095928450}" type="pres">
      <dgm:prSet presAssocID="{CD712324-5D3F-49AD-8855-C171BD5FFCDE}" presName="childText" presStyleLbl="bgAcc1" presStyleIdx="2" presStyleCnt="6">
        <dgm:presLayoutVars>
          <dgm:bulletEnabled val="1"/>
        </dgm:presLayoutVars>
      </dgm:prSet>
      <dgm:spPr/>
    </dgm:pt>
    <dgm:pt modelId="{1CFEEEDD-E8E1-4E31-8258-C4DF93591D21}" type="pres">
      <dgm:prSet presAssocID="{A7F9602E-0320-420B-84BF-16C972E58EA4}" presName="root" presStyleCnt="0"/>
      <dgm:spPr/>
    </dgm:pt>
    <dgm:pt modelId="{99474C43-11CE-4F95-AD4B-EB937E9219AF}" type="pres">
      <dgm:prSet presAssocID="{A7F9602E-0320-420B-84BF-16C972E58EA4}" presName="rootComposite" presStyleCnt="0"/>
      <dgm:spPr/>
    </dgm:pt>
    <dgm:pt modelId="{BF34B889-613B-435C-A58C-DEC134AB7926}" type="pres">
      <dgm:prSet presAssocID="{A7F9602E-0320-420B-84BF-16C972E58EA4}" presName="rootText" presStyleLbl="node1" presStyleIdx="1" presStyleCnt="2"/>
      <dgm:spPr/>
    </dgm:pt>
    <dgm:pt modelId="{A935DD86-DA66-432A-8E27-FA2D9B3FDC47}" type="pres">
      <dgm:prSet presAssocID="{A7F9602E-0320-420B-84BF-16C972E58EA4}" presName="rootConnector" presStyleLbl="node1" presStyleIdx="1" presStyleCnt="2"/>
      <dgm:spPr/>
    </dgm:pt>
    <dgm:pt modelId="{41D0F6DE-ED30-4567-BD8E-8A30BD2FB49B}" type="pres">
      <dgm:prSet presAssocID="{A7F9602E-0320-420B-84BF-16C972E58EA4}" presName="childShape" presStyleCnt="0"/>
      <dgm:spPr/>
    </dgm:pt>
    <dgm:pt modelId="{D66A4A79-8FAF-4F32-9DE7-2C2DB7085A46}" type="pres">
      <dgm:prSet presAssocID="{A08243CB-C361-4ED6-857E-90E940F17C7C}" presName="Name13" presStyleLbl="parChTrans1D2" presStyleIdx="3" presStyleCnt="6"/>
      <dgm:spPr/>
    </dgm:pt>
    <dgm:pt modelId="{118641E4-26FA-4D62-85CE-5E7C921822A0}" type="pres">
      <dgm:prSet presAssocID="{8A56EC6B-7D28-44CF-9CEA-0F793BB11672}" presName="childText" presStyleLbl="bgAcc1" presStyleIdx="3" presStyleCnt="6">
        <dgm:presLayoutVars>
          <dgm:bulletEnabled val="1"/>
        </dgm:presLayoutVars>
      </dgm:prSet>
      <dgm:spPr/>
    </dgm:pt>
    <dgm:pt modelId="{5E3E3C79-F120-4BD6-A231-23FF4757E805}" type="pres">
      <dgm:prSet presAssocID="{3872026F-86BB-49FF-8E43-045C9F54EB14}" presName="Name13" presStyleLbl="parChTrans1D2" presStyleIdx="4" presStyleCnt="6"/>
      <dgm:spPr/>
    </dgm:pt>
    <dgm:pt modelId="{A61E29D3-00A2-4670-8468-C7B8FBB4045A}" type="pres">
      <dgm:prSet presAssocID="{F2DE68A1-2587-46DB-A71C-F856B9AB68B6}" presName="childText" presStyleLbl="bgAcc1" presStyleIdx="4" presStyleCnt="6">
        <dgm:presLayoutVars>
          <dgm:bulletEnabled val="1"/>
        </dgm:presLayoutVars>
      </dgm:prSet>
      <dgm:spPr/>
    </dgm:pt>
    <dgm:pt modelId="{8C16E419-8038-4C82-9134-B31CA4BCB91B}" type="pres">
      <dgm:prSet presAssocID="{19918B0E-2797-4BC2-A1B2-D74EFC440346}" presName="Name13" presStyleLbl="parChTrans1D2" presStyleIdx="5" presStyleCnt="6"/>
      <dgm:spPr/>
    </dgm:pt>
    <dgm:pt modelId="{6BC4D3D4-2DD1-4A7B-8229-53B36C99BE94}" type="pres">
      <dgm:prSet presAssocID="{070F4854-A146-4C3B-81AB-C962B8034C0C}" presName="childText" presStyleLbl="bgAcc1" presStyleIdx="5" presStyleCnt="6">
        <dgm:presLayoutVars>
          <dgm:bulletEnabled val="1"/>
        </dgm:presLayoutVars>
      </dgm:prSet>
      <dgm:spPr/>
    </dgm:pt>
  </dgm:ptLst>
  <dgm:cxnLst>
    <dgm:cxn modelId="{8FAD3008-CA2A-4747-AD5B-EE4493CB73F1}" type="presOf" srcId="{EC4D55A7-8946-4B86-A929-A7D3142A1DA5}" destId="{C6C76234-0C46-4700-B127-D74EA9515DB5}" srcOrd="0" destOrd="0" presId="urn:microsoft.com/office/officeart/2005/8/layout/hierarchy3"/>
    <dgm:cxn modelId="{08BB8711-AFF6-424C-81FA-15F5B6121493}" type="presOf" srcId="{A7F9602E-0320-420B-84BF-16C972E58EA4}" destId="{A935DD86-DA66-432A-8E27-FA2D9B3FDC47}" srcOrd="1" destOrd="0" presId="urn:microsoft.com/office/officeart/2005/8/layout/hierarchy3"/>
    <dgm:cxn modelId="{0F71F522-3885-4F57-87F4-E1E74E7F05A7}" type="presOf" srcId="{67171215-88A0-4320-B561-49982E75119B}" destId="{39F126B5-83F4-433D-867E-2369DB061ECE}" srcOrd="0" destOrd="0" presId="urn:microsoft.com/office/officeart/2005/8/layout/hierarchy3"/>
    <dgm:cxn modelId="{77D9EA33-2A7E-44E6-A0E5-E86CF7414922}" srcId="{30FE545A-87DF-495D-80E3-794E92894DD7}" destId="{67171215-88A0-4320-B561-49982E75119B}" srcOrd="0" destOrd="0" parTransId="{69B94B70-5420-4046-B803-D31ACAD964D0}" sibTransId="{C831353E-FA60-48B2-B9C1-EB5863A4626D}"/>
    <dgm:cxn modelId="{7B65D05B-8DAC-442D-8E69-D973CF45EDF8}" type="presOf" srcId="{A7F9602E-0320-420B-84BF-16C972E58EA4}" destId="{BF34B889-613B-435C-A58C-DEC134AB7926}" srcOrd="0" destOrd="0" presId="urn:microsoft.com/office/officeart/2005/8/layout/hierarchy3"/>
    <dgm:cxn modelId="{DA6CCA5F-D0A6-49F2-9DA2-EDADB993D56F}" type="presOf" srcId="{070F4854-A146-4C3B-81AB-C962B8034C0C}" destId="{6BC4D3D4-2DD1-4A7B-8229-53B36C99BE94}" srcOrd="0" destOrd="0" presId="urn:microsoft.com/office/officeart/2005/8/layout/hierarchy3"/>
    <dgm:cxn modelId="{B2918842-6F67-4527-B450-1E09AD1964D6}" type="presOf" srcId="{CD712324-5D3F-49AD-8855-C171BD5FFCDE}" destId="{BB4E28DB-62DA-4081-B0AF-9D3095928450}" srcOrd="0" destOrd="0" presId="urn:microsoft.com/office/officeart/2005/8/layout/hierarchy3"/>
    <dgm:cxn modelId="{F5B44A6C-257C-4C78-A1AC-90B6A3CDD473}" type="presOf" srcId="{8A56EC6B-7D28-44CF-9CEA-0F793BB11672}" destId="{118641E4-26FA-4D62-85CE-5E7C921822A0}" srcOrd="0" destOrd="0" presId="urn:microsoft.com/office/officeart/2005/8/layout/hierarchy3"/>
    <dgm:cxn modelId="{E8D54B88-2630-4D28-8CF9-355DE1EDB41A}" srcId="{30FE545A-87DF-495D-80E3-794E92894DD7}" destId="{EC4D55A7-8946-4B86-A929-A7D3142A1DA5}" srcOrd="1" destOrd="0" parTransId="{5F061895-62CD-43F7-ADDE-90AE3FD9F50E}" sibTransId="{973D953C-E730-431D-831A-4F1CE6FB4264}"/>
    <dgm:cxn modelId="{3BF16B89-E53B-4D12-B79F-BF22945AF345}" type="presOf" srcId="{19918B0E-2797-4BC2-A1B2-D74EFC440346}" destId="{8C16E419-8038-4C82-9134-B31CA4BCB91B}" srcOrd="0" destOrd="0" presId="urn:microsoft.com/office/officeart/2005/8/layout/hierarchy3"/>
    <dgm:cxn modelId="{9BAE338D-892B-4B3B-9B53-222AC62D677D}" type="presOf" srcId="{A08243CB-C361-4ED6-857E-90E940F17C7C}" destId="{D66A4A79-8FAF-4F32-9DE7-2C2DB7085A46}" srcOrd="0" destOrd="0" presId="urn:microsoft.com/office/officeart/2005/8/layout/hierarchy3"/>
    <dgm:cxn modelId="{3C78648D-5D39-4CFD-ABE0-4E60E54F19C1}" type="presOf" srcId="{F2DE68A1-2587-46DB-A71C-F856B9AB68B6}" destId="{A61E29D3-00A2-4670-8468-C7B8FBB4045A}" srcOrd="0" destOrd="0" presId="urn:microsoft.com/office/officeart/2005/8/layout/hierarchy3"/>
    <dgm:cxn modelId="{0266EE94-19D9-4FF7-A697-AEAECF111FC3}" srcId="{E4414E8C-A83F-43F0-900F-B04612A74EA3}" destId="{A7F9602E-0320-420B-84BF-16C972E58EA4}" srcOrd="1" destOrd="0" parTransId="{02016685-4EE8-418D-8109-F5BF975B6D88}" sibTransId="{8CBEB340-7B38-41B1-AF66-15F253DD0A6B}"/>
    <dgm:cxn modelId="{69E4269A-2F74-4F58-AE7D-BE880217DBF4}" srcId="{30FE545A-87DF-495D-80E3-794E92894DD7}" destId="{CD712324-5D3F-49AD-8855-C171BD5FFCDE}" srcOrd="2" destOrd="0" parTransId="{A573E413-0B02-4884-ACDE-C6C3EE17C786}" sibTransId="{766A00A5-22E1-4861-B5B7-167F3B093429}"/>
    <dgm:cxn modelId="{44E20C9D-42C5-4FC8-90CF-0425CB64E2D1}" type="presOf" srcId="{A573E413-0B02-4884-ACDE-C6C3EE17C786}" destId="{BE104196-0C9A-4231-BCC3-76531E88113A}" srcOrd="0" destOrd="0" presId="urn:microsoft.com/office/officeart/2005/8/layout/hierarchy3"/>
    <dgm:cxn modelId="{07CADDAE-320D-4C2F-8B1C-20C2E6511598}" type="presOf" srcId="{30FE545A-87DF-495D-80E3-794E92894DD7}" destId="{B38EAC04-BD99-442D-B87F-67352119FA44}" srcOrd="0" destOrd="0" presId="urn:microsoft.com/office/officeart/2005/8/layout/hierarchy3"/>
    <dgm:cxn modelId="{67C878AF-44CF-4C7C-BD08-05473454DDF4}" srcId="{A7F9602E-0320-420B-84BF-16C972E58EA4}" destId="{8A56EC6B-7D28-44CF-9CEA-0F793BB11672}" srcOrd="0" destOrd="0" parTransId="{A08243CB-C361-4ED6-857E-90E940F17C7C}" sibTransId="{0AF7367A-342D-4BA3-A00C-C93A03C75124}"/>
    <dgm:cxn modelId="{F5B113B6-7F46-4C23-A0F6-D9E5FD58371F}" type="presOf" srcId="{5F061895-62CD-43F7-ADDE-90AE3FD9F50E}" destId="{CFE78A2A-40C9-486B-87C7-C4731DFD35D6}" srcOrd="0" destOrd="0" presId="urn:microsoft.com/office/officeart/2005/8/layout/hierarchy3"/>
    <dgm:cxn modelId="{28FB94C3-B3FE-4A45-ADCE-FF6E99CB1B71}" type="presOf" srcId="{69B94B70-5420-4046-B803-D31ACAD964D0}" destId="{2D618649-84B1-4F70-AED4-39FE299BDF9C}" srcOrd="0" destOrd="0" presId="urn:microsoft.com/office/officeart/2005/8/layout/hierarchy3"/>
    <dgm:cxn modelId="{C41F8DC5-904B-42E5-9559-B105394BF94D}" type="presOf" srcId="{3872026F-86BB-49FF-8E43-045C9F54EB14}" destId="{5E3E3C79-F120-4BD6-A231-23FF4757E805}" srcOrd="0" destOrd="0" presId="urn:microsoft.com/office/officeart/2005/8/layout/hierarchy3"/>
    <dgm:cxn modelId="{995247DB-565A-499A-A128-F129FA6FB811}" type="presOf" srcId="{E4414E8C-A83F-43F0-900F-B04612A74EA3}" destId="{CD2397E4-E928-46BC-9A6F-2786599F9F51}" srcOrd="0" destOrd="0" presId="urn:microsoft.com/office/officeart/2005/8/layout/hierarchy3"/>
    <dgm:cxn modelId="{7813FBDC-EC16-4DB9-932E-D21417D44CF2}" srcId="{E4414E8C-A83F-43F0-900F-B04612A74EA3}" destId="{30FE545A-87DF-495D-80E3-794E92894DD7}" srcOrd="0" destOrd="0" parTransId="{73B0AF78-6C49-4269-8BA5-1F2F1CA09F6F}" sibTransId="{76B4166B-7D4F-4D1D-8C89-DEEF0196ED12}"/>
    <dgm:cxn modelId="{EE02ABED-8F48-4961-9237-9FCD935F0021}" srcId="{A7F9602E-0320-420B-84BF-16C972E58EA4}" destId="{070F4854-A146-4C3B-81AB-C962B8034C0C}" srcOrd="2" destOrd="0" parTransId="{19918B0E-2797-4BC2-A1B2-D74EFC440346}" sibTransId="{CE821B1F-5450-4696-89D9-AF11AE9823A2}"/>
    <dgm:cxn modelId="{3C5FF2F7-7898-4251-8853-AF238D12463D}" srcId="{A7F9602E-0320-420B-84BF-16C972E58EA4}" destId="{F2DE68A1-2587-46DB-A71C-F856B9AB68B6}" srcOrd="1" destOrd="0" parTransId="{3872026F-86BB-49FF-8E43-045C9F54EB14}" sibTransId="{485A4688-832E-4D7C-B7B2-C1347BCAC572}"/>
    <dgm:cxn modelId="{EE38BCFF-2F42-4379-97C8-8BE836E56DE6}" type="presOf" srcId="{30FE545A-87DF-495D-80E3-794E92894DD7}" destId="{4888A4B8-6611-4203-8327-050D0FA67B6C}" srcOrd="1" destOrd="0" presId="urn:microsoft.com/office/officeart/2005/8/layout/hierarchy3"/>
    <dgm:cxn modelId="{FA779984-812C-4ABA-9A95-1695BC49F569}" type="presParOf" srcId="{CD2397E4-E928-46BC-9A6F-2786599F9F51}" destId="{812E8805-A1CE-4DB0-8686-1D288D0576AA}" srcOrd="0" destOrd="0" presId="urn:microsoft.com/office/officeart/2005/8/layout/hierarchy3"/>
    <dgm:cxn modelId="{FC39DC28-F0B4-4F7D-B90B-BB442CAC409E}" type="presParOf" srcId="{812E8805-A1CE-4DB0-8686-1D288D0576AA}" destId="{9CDCF584-2FBF-4E8A-B9CB-BD1A9CE49302}" srcOrd="0" destOrd="0" presId="urn:microsoft.com/office/officeart/2005/8/layout/hierarchy3"/>
    <dgm:cxn modelId="{C1E789DC-D0F0-4A8B-9E1C-DA711A2FED6A}" type="presParOf" srcId="{9CDCF584-2FBF-4E8A-B9CB-BD1A9CE49302}" destId="{B38EAC04-BD99-442D-B87F-67352119FA44}" srcOrd="0" destOrd="0" presId="urn:microsoft.com/office/officeart/2005/8/layout/hierarchy3"/>
    <dgm:cxn modelId="{71A01427-86FD-4667-B9C2-E390C9F76A69}" type="presParOf" srcId="{9CDCF584-2FBF-4E8A-B9CB-BD1A9CE49302}" destId="{4888A4B8-6611-4203-8327-050D0FA67B6C}" srcOrd="1" destOrd="0" presId="urn:microsoft.com/office/officeart/2005/8/layout/hierarchy3"/>
    <dgm:cxn modelId="{1CFA4212-2849-4A18-BE1B-69EF5279671D}" type="presParOf" srcId="{812E8805-A1CE-4DB0-8686-1D288D0576AA}" destId="{2453DAA7-5B6F-4C68-8D64-ED10915FB24E}" srcOrd="1" destOrd="0" presId="urn:microsoft.com/office/officeart/2005/8/layout/hierarchy3"/>
    <dgm:cxn modelId="{55BA93C3-A3CB-4B77-9811-C03F52ED85A1}" type="presParOf" srcId="{2453DAA7-5B6F-4C68-8D64-ED10915FB24E}" destId="{2D618649-84B1-4F70-AED4-39FE299BDF9C}" srcOrd="0" destOrd="0" presId="urn:microsoft.com/office/officeart/2005/8/layout/hierarchy3"/>
    <dgm:cxn modelId="{A591368C-5DAB-47CD-B54B-48CDF19109F0}" type="presParOf" srcId="{2453DAA7-5B6F-4C68-8D64-ED10915FB24E}" destId="{39F126B5-83F4-433D-867E-2369DB061ECE}" srcOrd="1" destOrd="0" presId="urn:microsoft.com/office/officeart/2005/8/layout/hierarchy3"/>
    <dgm:cxn modelId="{B56FD132-91C7-4658-BB92-C4CCD1787B33}" type="presParOf" srcId="{2453DAA7-5B6F-4C68-8D64-ED10915FB24E}" destId="{CFE78A2A-40C9-486B-87C7-C4731DFD35D6}" srcOrd="2" destOrd="0" presId="urn:microsoft.com/office/officeart/2005/8/layout/hierarchy3"/>
    <dgm:cxn modelId="{5DD78C3A-A9C0-49EB-A565-D7E3A82C8394}" type="presParOf" srcId="{2453DAA7-5B6F-4C68-8D64-ED10915FB24E}" destId="{C6C76234-0C46-4700-B127-D74EA9515DB5}" srcOrd="3" destOrd="0" presId="urn:microsoft.com/office/officeart/2005/8/layout/hierarchy3"/>
    <dgm:cxn modelId="{AB93DCEF-6C68-4C3E-AFA9-3AA15B595748}" type="presParOf" srcId="{2453DAA7-5B6F-4C68-8D64-ED10915FB24E}" destId="{BE104196-0C9A-4231-BCC3-76531E88113A}" srcOrd="4" destOrd="0" presId="urn:microsoft.com/office/officeart/2005/8/layout/hierarchy3"/>
    <dgm:cxn modelId="{2D735723-A20B-49C7-80A6-BCC9F823EFA2}" type="presParOf" srcId="{2453DAA7-5B6F-4C68-8D64-ED10915FB24E}" destId="{BB4E28DB-62DA-4081-B0AF-9D3095928450}" srcOrd="5" destOrd="0" presId="urn:microsoft.com/office/officeart/2005/8/layout/hierarchy3"/>
    <dgm:cxn modelId="{43D18149-A184-4948-9EED-125F7170AD00}" type="presParOf" srcId="{CD2397E4-E928-46BC-9A6F-2786599F9F51}" destId="{1CFEEEDD-E8E1-4E31-8258-C4DF93591D21}" srcOrd="1" destOrd="0" presId="urn:microsoft.com/office/officeart/2005/8/layout/hierarchy3"/>
    <dgm:cxn modelId="{A1AAAA17-15C8-461B-AD58-6EA73DA90F41}" type="presParOf" srcId="{1CFEEEDD-E8E1-4E31-8258-C4DF93591D21}" destId="{99474C43-11CE-4F95-AD4B-EB937E9219AF}" srcOrd="0" destOrd="0" presId="urn:microsoft.com/office/officeart/2005/8/layout/hierarchy3"/>
    <dgm:cxn modelId="{65B04528-4D14-4508-A1D8-44357D225627}" type="presParOf" srcId="{99474C43-11CE-4F95-AD4B-EB937E9219AF}" destId="{BF34B889-613B-435C-A58C-DEC134AB7926}" srcOrd="0" destOrd="0" presId="urn:microsoft.com/office/officeart/2005/8/layout/hierarchy3"/>
    <dgm:cxn modelId="{149E7365-AFD8-414D-A01D-3D09367719F3}" type="presParOf" srcId="{99474C43-11CE-4F95-AD4B-EB937E9219AF}" destId="{A935DD86-DA66-432A-8E27-FA2D9B3FDC47}" srcOrd="1" destOrd="0" presId="urn:microsoft.com/office/officeart/2005/8/layout/hierarchy3"/>
    <dgm:cxn modelId="{F34723AE-400E-4EA7-A277-0BF5F5EBD5A5}" type="presParOf" srcId="{1CFEEEDD-E8E1-4E31-8258-C4DF93591D21}" destId="{41D0F6DE-ED30-4567-BD8E-8A30BD2FB49B}" srcOrd="1" destOrd="0" presId="urn:microsoft.com/office/officeart/2005/8/layout/hierarchy3"/>
    <dgm:cxn modelId="{A43D4DA8-1C23-42EF-8D61-632E36188A06}" type="presParOf" srcId="{41D0F6DE-ED30-4567-BD8E-8A30BD2FB49B}" destId="{D66A4A79-8FAF-4F32-9DE7-2C2DB7085A46}" srcOrd="0" destOrd="0" presId="urn:microsoft.com/office/officeart/2005/8/layout/hierarchy3"/>
    <dgm:cxn modelId="{C26D0DB5-BD4C-47AE-A874-A154D97F0CC2}" type="presParOf" srcId="{41D0F6DE-ED30-4567-BD8E-8A30BD2FB49B}" destId="{118641E4-26FA-4D62-85CE-5E7C921822A0}" srcOrd="1" destOrd="0" presId="urn:microsoft.com/office/officeart/2005/8/layout/hierarchy3"/>
    <dgm:cxn modelId="{201DB394-BD79-4BD7-82E5-0EDC8523C5BD}" type="presParOf" srcId="{41D0F6DE-ED30-4567-BD8E-8A30BD2FB49B}" destId="{5E3E3C79-F120-4BD6-A231-23FF4757E805}" srcOrd="2" destOrd="0" presId="urn:microsoft.com/office/officeart/2005/8/layout/hierarchy3"/>
    <dgm:cxn modelId="{4DBB7375-5EA7-4FD4-915F-12688AB72E25}" type="presParOf" srcId="{41D0F6DE-ED30-4567-BD8E-8A30BD2FB49B}" destId="{A61E29D3-00A2-4670-8468-C7B8FBB4045A}" srcOrd="3" destOrd="0" presId="urn:microsoft.com/office/officeart/2005/8/layout/hierarchy3"/>
    <dgm:cxn modelId="{290C2942-6717-4A46-9460-3EA555C68D8E}" type="presParOf" srcId="{41D0F6DE-ED30-4567-BD8E-8A30BD2FB49B}" destId="{8C16E419-8038-4C82-9134-B31CA4BCB91B}" srcOrd="4" destOrd="0" presId="urn:microsoft.com/office/officeart/2005/8/layout/hierarchy3"/>
    <dgm:cxn modelId="{B999E9F4-E12E-42AE-92CC-7C301C2DD7C8}" type="presParOf" srcId="{41D0F6DE-ED30-4567-BD8E-8A30BD2FB49B}" destId="{6BC4D3D4-2DD1-4A7B-8229-53B36C99BE9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EAC04-BD99-442D-B87F-67352119FA44}">
      <dsp:nvSpPr>
        <dsp:cNvPr id="0" name=""/>
        <dsp:cNvSpPr/>
      </dsp:nvSpPr>
      <dsp:spPr>
        <a:xfrm>
          <a:off x="1447613" y="4036"/>
          <a:ext cx="2370832" cy="1185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Approach</a:t>
          </a:r>
        </a:p>
        <a:p>
          <a:pPr marL="0" lvl="0" indent="0" algn="ctr" defTabSz="800100">
            <a:lnSpc>
              <a:spcPct val="90000"/>
            </a:lnSpc>
            <a:spcBef>
              <a:spcPct val="0"/>
            </a:spcBef>
            <a:spcAft>
              <a:spcPct val="35000"/>
            </a:spcAft>
            <a:buNone/>
          </a:pPr>
          <a:r>
            <a:rPr lang="en-US" sz="1800" b="1" i="0" kern="1200" dirty="0">
              <a:effectLst>
                <a:outerShdw blurRad="38100" dist="38100" dir="2700000" algn="tl">
                  <a:srgbClr val="000000">
                    <a:alpha val="43137"/>
                  </a:srgbClr>
                </a:outerShdw>
              </a:effectLst>
            </a:rPr>
            <a:t>(Institutional)</a:t>
          </a:r>
        </a:p>
      </dsp:txBody>
      <dsp:txXfrm>
        <a:off x="1482333" y="38756"/>
        <a:ext cx="2301392" cy="1115976"/>
      </dsp:txXfrm>
    </dsp:sp>
    <dsp:sp modelId="{2D618649-84B1-4F70-AED4-39FE299BDF9C}">
      <dsp:nvSpPr>
        <dsp:cNvPr id="0" name=""/>
        <dsp:cNvSpPr/>
      </dsp:nvSpPr>
      <dsp:spPr>
        <a:xfrm>
          <a:off x="1684697" y="1189452"/>
          <a:ext cx="237083" cy="889062"/>
        </a:xfrm>
        <a:custGeom>
          <a:avLst/>
          <a:gdLst/>
          <a:ahLst/>
          <a:cxnLst/>
          <a:rect l="0" t="0" r="0" b="0"/>
          <a:pathLst>
            <a:path>
              <a:moveTo>
                <a:pt x="0" y="0"/>
              </a:moveTo>
              <a:lnTo>
                <a:pt x="0" y="889062"/>
              </a:lnTo>
              <a:lnTo>
                <a:pt x="237083" y="889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F126B5-83F4-433D-867E-2369DB061ECE}">
      <dsp:nvSpPr>
        <dsp:cNvPr id="0" name=""/>
        <dsp:cNvSpPr/>
      </dsp:nvSpPr>
      <dsp:spPr>
        <a:xfrm>
          <a:off x="1921780" y="1485806"/>
          <a:ext cx="1896665" cy="1185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are the most appropriate and ethical approaches to R&amp;E with tribal programs and practices?</a:t>
          </a:r>
        </a:p>
      </dsp:txBody>
      <dsp:txXfrm>
        <a:off x="1956500" y="1520526"/>
        <a:ext cx="1827225" cy="1115976"/>
      </dsp:txXfrm>
    </dsp:sp>
    <dsp:sp modelId="{CFE78A2A-40C9-486B-87C7-C4731DFD35D6}">
      <dsp:nvSpPr>
        <dsp:cNvPr id="0" name=""/>
        <dsp:cNvSpPr/>
      </dsp:nvSpPr>
      <dsp:spPr>
        <a:xfrm>
          <a:off x="1684697" y="1189452"/>
          <a:ext cx="237083" cy="2370832"/>
        </a:xfrm>
        <a:custGeom>
          <a:avLst/>
          <a:gdLst/>
          <a:ahLst/>
          <a:cxnLst/>
          <a:rect l="0" t="0" r="0" b="0"/>
          <a:pathLst>
            <a:path>
              <a:moveTo>
                <a:pt x="0" y="0"/>
              </a:moveTo>
              <a:lnTo>
                <a:pt x="0" y="2370832"/>
              </a:lnTo>
              <a:lnTo>
                <a:pt x="237083" y="2370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C76234-0C46-4700-B127-D74EA9515DB5}">
      <dsp:nvSpPr>
        <dsp:cNvPr id="0" name=""/>
        <dsp:cNvSpPr/>
      </dsp:nvSpPr>
      <dsp:spPr>
        <a:xfrm>
          <a:off x="1921780" y="2967577"/>
          <a:ext cx="1896665" cy="1185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counts as “evidence?”</a:t>
          </a:r>
        </a:p>
      </dsp:txBody>
      <dsp:txXfrm>
        <a:off x="1956500" y="3002297"/>
        <a:ext cx="1827225" cy="1115976"/>
      </dsp:txXfrm>
    </dsp:sp>
    <dsp:sp modelId="{BE104196-0C9A-4231-BCC3-76531E88113A}">
      <dsp:nvSpPr>
        <dsp:cNvPr id="0" name=""/>
        <dsp:cNvSpPr/>
      </dsp:nvSpPr>
      <dsp:spPr>
        <a:xfrm>
          <a:off x="1684697" y="1189452"/>
          <a:ext cx="237083" cy="3852602"/>
        </a:xfrm>
        <a:custGeom>
          <a:avLst/>
          <a:gdLst/>
          <a:ahLst/>
          <a:cxnLst/>
          <a:rect l="0" t="0" r="0" b="0"/>
          <a:pathLst>
            <a:path>
              <a:moveTo>
                <a:pt x="0" y="0"/>
              </a:moveTo>
              <a:lnTo>
                <a:pt x="0" y="3852602"/>
              </a:lnTo>
              <a:lnTo>
                <a:pt x="237083" y="3852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E28DB-62DA-4081-B0AF-9D3095928450}">
      <dsp:nvSpPr>
        <dsp:cNvPr id="0" name=""/>
        <dsp:cNvSpPr/>
      </dsp:nvSpPr>
      <dsp:spPr>
        <a:xfrm>
          <a:off x="1921780" y="4449347"/>
          <a:ext cx="1896665" cy="1185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How should this evidence be collected?  </a:t>
          </a:r>
        </a:p>
      </dsp:txBody>
      <dsp:txXfrm>
        <a:off x="1956500" y="4484067"/>
        <a:ext cx="1827225" cy="1115976"/>
      </dsp:txXfrm>
    </dsp:sp>
    <dsp:sp modelId="{BF34B889-613B-435C-A58C-DEC134AB7926}">
      <dsp:nvSpPr>
        <dsp:cNvPr id="0" name=""/>
        <dsp:cNvSpPr/>
      </dsp:nvSpPr>
      <dsp:spPr>
        <a:xfrm>
          <a:off x="4411154" y="4036"/>
          <a:ext cx="2370832" cy="1185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Researchers/Evaluators</a:t>
          </a: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(People)</a:t>
          </a:r>
        </a:p>
      </dsp:txBody>
      <dsp:txXfrm>
        <a:off x="4445874" y="38756"/>
        <a:ext cx="2301392" cy="1115976"/>
      </dsp:txXfrm>
    </dsp:sp>
    <dsp:sp modelId="{D66A4A79-8FAF-4F32-9DE7-2C2DB7085A46}">
      <dsp:nvSpPr>
        <dsp:cNvPr id="0" name=""/>
        <dsp:cNvSpPr/>
      </dsp:nvSpPr>
      <dsp:spPr>
        <a:xfrm>
          <a:off x="4648237" y="1189452"/>
          <a:ext cx="237083" cy="889062"/>
        </a:xfrm>
        <a:custGeom>
          <a:avLst/>
          <a:gdLst/>
          <a:ahLst/>
          <a:cxnLst/>
          <a:rect l="0" t="0" r="0" b="0"/>
          <a:pathLst>
            <a:path>
              <a:moveTo>
                <a:pt x="0" y="0"/>
              </a:moveTo>
              <a:lnTo>
                <a:pt x="0" y="889062"/>
              </a:lnTo>
              <a:lnTo>
                <a:pt x="237083" y="889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641E4-26FA-4D62-85CE-5E7C921822A0}">
      <dsp:nvSpPr>
        <dsp:cNvPr id="0" name=""/>
        <dsp:cNvSpPr/>
      </dsp:nvSpPr>
      <dsp:spPr>
        <a:xfrm>
          <a:off x="4885320" y="1485806"/>
          <a:ext cx="1896665" cy="1185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are the training needs for tribal partners, researchers, and evaluators? </a:t>
          </a:r>
        </a:p>
      </dsp:txBody>
      <dsp:txXfrm>
        <a:off x="4920040" y="1520526"/>
        <a:ext cx="1827225" cy="1115976"/>
      </dsp:txXfrm>
    </dsp:sp>
    <dsp:sp modelId="{5E3E3C79-F120-4BD6-A231-23FF4757E805}">
      <dsp:nvSpPr>
        <dsp:cNvPr id="0" name=""/>
        <dsp:cNvSpPr/>
      </dsp:nvSpPr>
      <dsp:spPr>
        <a:xfrm>
          <a:off x="4648237" y="1189452"/>
          <a:ext cx="237083" cy="2370832"/>
        </a:xfrm>
        <a:custGeom>
          <a:avLst/>
          <a:gdLst/>
          <a:ahLst/>
          <a:cxnLst/>
          <a:rect l="0" t="0" r="0" b="0"/>
          <a:pathLst>
            <a:path>
              <a:moveTo>
                <a:pt x="0" y="0"/>
              </a:moveTo>
              <a:lnTo>
                <a:pt x="0" y="2370832"/>
              </a:lnTo>
              <a:lnTo>
                <a:pt x="237083" y="2370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E29D3-00A2-4670-8468-C7B8FBB4045A}">
      <dsp:nvSpPr>
        <dsp:cNvPr id="0" name=""/>
        <dsp:cNvSpPr/>
      </dsp:nvSpPr>
      <dsp:spPr>
        <a:xfrm>
          <a:off x="4885320" y="2967577"/>
          <a:ext cx="1896665" cy="1185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How should equitable and mutually beneficial  partnerships between tribes and researchers look?</a:t>
          </a:r>
        </a:p>
      </dsp:txBody>
      <dsp:txXfrm>
        <a:off x="4920040" y="3002297"/>
        <a:ext cx="1827225" cy="1115976"/>
      </dsp:txXfrm>
    </dsp:sp>
    <dsp:sp modelId="{8C16E419-8038-4C82-9134-B31CA4BCB91B}">
      <dsp:nvSpPr>
        <dsp:cNvPr id="0" name=""/>
        <dsp:cNvSpPr/>
      </dsp:nvSpPr>
      <dsp:spPr>
        <a:xfrm>
          <a:off x="4648237" y="1189452"/>
          <a:ext cx="237083" cy="3852602"/>
        </a:xfrm>
        <a:custGeom>
          <a:avLst/>
          <a:gdLst/>
          <a:ahLst/>
          <a:cxnLst/>
          <a:rect l="0" t="0" r="0" b="0"/>
          <a:pathLst>
            <a:path>
              <a:moveTo>
                <a:pt x="0" y="0"/>
              </a:moveTo>
              <a:lnTo>
                <a:pt x="0" y="3852602"/>
              </a:lnTo>
              <a:lnTo>
                <a:pt x="237083" y="3852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4D3D4-2DD1-4A7B-8229-53B36C99BE94}">
      <dsp:nvSpPr>
        <dsp:cNvPr id="0" name=""/>
        <dsp:cNvSpPr/>
      </dsp:nvSpPr>
      <dsp:spPr>
        <a:xfrm>
          <a:off x="4885320" y="4449347"/>
          <a:ext cx="1896665" cy="1185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type of infrastructure should be in place to support such partnerships?</a:t>
          </a:r>
        </a:p>
      </dsp:txBody>
      <dsp:txXfrm>
        <a:off x="4920040" y="4484067"/>
        <a:ext cx="1827225" cy="11159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7915379-F433-C248-9D7D-4BEAD60ED877}" type="datetimeFigureOut">
              <a:rPr lang="en-US" smtClean="0"/>
              <a:t>8/9/2017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054DF9-1BE1-E044-90E6-7B82371D93FB}" type="slidenum">
              <a:rPr lang="en-US" smtClean="0"/>
              <a:t>‹#›</a:t>
            </a:fld>
            <a:endParaRPr lang="en-US" dirty="0"/>
          </a:p>
        </p:txBody>
      </p:sp>
    </p:spTree>
    <p:extLst>
      <p:ext uri="{BB962C8B-B14F-4D97-AF65-F5344CB8AC3E}">
        <p14:creationId xmlns:p14="http://schemas.microsoft.com/office/powerpoint/2010/main" val="30759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864BA4-468F-45F8-9B31-E2431C0AB28A}" type="datetimeFigureOut">
              <a:rPr lang="en-US" smtClean="0"/>
              <a:pPr/>
              <a:t>8/9/2017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0895B0-EE02-4774-AB5E-8E66DECD5D66}" type="slidenum">
              <a:rPr lang="en-US" smtClean="0"/>
              <a:pPr/>
              <a:t>‹#›</a:t>
            </a:fld>
            <a:endParaRPr lang="en-US" dirty="0"/>
          </a:p>
        </p:txBody>
      </p:sp>
    </p:spTree>
    <p:extLst>
      <p:ext uri="{BB962C8B-B14F-4D97-AF65-F5344CB8AC3E}">
        <p14:creationId xmlns:p14="http://schemas.microsoft.com/office/powerpoint/2010/main" val="258713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o.int/tobacco/control/capacity_building/background/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hiv/programs/capacitybuilding/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2580DB3-BD4B-4897-B53F-3950BF8D1079}" type="slidenum">
              <a:rPr lang="en-US" smtClean="0"/>
              <a:pPr/>
              <a:t>1</a:t>
            </a:fld>
            <a:endParaRPr 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100" dirty="0">
                <a:latin typeface="Arial" charset="0"/>
                <a:cs typeface="Arial" charset="0"/>
              </a:rPr>
              <a:t>Gena, Steven, Meghan, Anika</a:t>
            </a:r>
          </a:p>
          <a:p>
            <a:endParaRPr lang="en-US" sz="1100" dirty="0">
              <a:latin typeface="Arial" charset="0"/>
              <a:cs typeface="Arial" charset="0"/>
            </a:endParaRPr>
          </a:p>
          <a:p>
            <a:r>
              <a:rPr lang="en-US" sz="1100" dirty="0">
                <a:latin typeface="Arial" charset="0"/>
                <a:cs typeface="Arial" charset="0"/>
              </a:rPr>
              <a:t>Welcome &amp; Introductions followed by Gena providing the frame for this presentation and the work we’ve done.</a:t>
            </a:r>
          </a:p>
          <a:p>
            <a:endParaRPr lang="en-US" sz="1100" dirty="0">
              <a:latin typeface="Arial" charset="0"/>
              <a:cs typeface="Arial" charset="0"/>
            </a:endParaRPr>
          </a:p>
        </p:txBody>
      </p:sp>
    </p:spTree>
    <p:extLst>
      <p:ext uri="{BB962C8B-B14F-4D97-AF65-F5344CB8AC3E}">
        <p14:creationId xmlns:p14="http://schemas.microsoft.com/office/powerpoint/2010/main" val="177451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a:p>
            <a:endParaRPr lang="en-US" dirty="0"/>
          </a:p>
          <a:p>
            <a:r>
              <a:rPr lang="en-US" dirty="0"/>
              <a:t>We live in an “evidence-based</a:t>
            </a:r>
            <a:r>
              <a:rPr lang="en-US" baseline="0" dirty="0"/>
              <a:t> world” - doesn’t always work for tribes</a:t>
            </a:r>
          </a:p>
          <a:p>
            <a:endParaRPr lang="en-US" baseline="0" dirty="0"/>
          </a:p>
          <a:p>
            <a:r>
              <a:rPr lang="en-US" baseline="0" dirty="0"/>
              <a:t>Encourage audience to think about the term “evidence-based” within their work.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10</a:t>
            </a:fld>
            <a:endParaRPr lang="en-US" dirty="0"/>
          </a:p>
        </p:txBody>
      </p:sp>
    </p:spTree>
    <p:extLst>
      <p:ext uri="{BB962C8B-B14F-4D97-AF65-F5344CB8AC3E}">
        <p14:creationId xmlns:p14="http://schemas.microsoft.com/office/powerpoint/2010/main" val="384009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a:p>
            <a:endParaRPr lang="en-US" dirty="0"/>
          </a:p>
          <a:p>
            <a:r>
              <a:rPr lang="en-US" dirty="0"/>
              <a:t>Invite participants to think about times they have been required or recommended to use “evidence-based” practices – did they ever wonder about what that “evidence” was, where and with whom these programs/practices were evaluated, how any adaptation for use in tribal communities might affect fidelity/effectiveness, etc.?  So have we!</a:t>
            </a:r>
          </a:p>
        </p:txBody>
      </p:sp>
      <p:sp>
        <p:nvSpPr>
          <p:cNvPr id="4" name="Slide Number Placeholder 3"/>
          <p:cNvSpPr>
            <a:spLocks noGrp="1"/>
          </p:cNvSpPr>
          <p:nvPr>
            <p:ph type="sldNum" sz="quarter" idx="10"/>
          </p:nvPr>
        </p:nvSpPr>
        <p:spPr/>
        <p:txBody>
          <a:bodyPr/>
          <a:lstStyle/>
          <a:p>
            <a:fld id="{FF0895B0-EE02-4774-AB5E-8E66DECD5D66}" type="slidenum">
              <a:rPr lang="en-US" smtClean="0"/>
              <a:pPr/>
              <a:t>11</a:t>
            </a:fld>
            <a:endParaRPr lang="en-US" dirty="0"/>
          </a:p>
        </p:txBody>
      </p:sp>
    </p:spTree>
    <p:extLst>
      <p:ext uri="{BB962C8B-B14F-4D97-AF65-F5344CB8AC3E}">
        <p14:creationId xmlns:p14="http://schemas.microsoft.com/office/powerpoint/2010/main" val="1557812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Anika</a:t>
            </a:r>
          </a:p>
          <a:p>
            <a:endParaRPr lang="en-US" dirty="0"/>
          </a:p>
          <a:p>
            <a:r>
              <a:rPr lang="en-US" dirty="0"/>
              <a:t>To better understand perspectives from tribal stakeholders and from the field, we engaged in listening sessions.</a:t>
            </a:r>
          </a:p>
        </p:txBody>
      </p:sp>
      <p:sp>
        <p:nvSpPr>
          <p:cNvPr id="4" name="Slide Number Placeholder 3"/>
          <p:cNvSpPr>
            <a:spLocks noGrp="1"/>
          </p:cNvSpPr>
          <p:nvPr>
            <p:ph type="sldNum" sz="quarter" idx="10"/>
          </p:nvPr>
        </p:nvSpPr>
        <p:spPr/>
        <p:txBody>
          <a:bodyPr/>
          <a:lstStyle/>
          <a:p>
            <a:fld id="{FF0895B0-EE02-4774-AB5E-8E66DECD5D66}" type="slidenum">
              <a:rPr lang="en-US" smtClean="0"/>
              <a:pPr/>
              <a:t>12</a:t>
            </a:fld>
            <a:endParaRPr lang="en-US" dirty="0"/>
          </a:p>
        </p:txBody>
      </p:sp>
    </p:spTree>
    <p:extLst>
      <p:ext uri="{BB962C8B-B14F-4D97-AF65-F5344CB8AC3E}">
        <p14:creationId xmlns:p14="http://schemas.microsoft.com/office/powerpoint/2010/main" val="422796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Anika</a:t>
            </a:r>
          </a:p>
        </p:txBody>
      </p:sp>
      <p:sp>
        <p:nvSpPr>
          <p:cNvPr id="4" name="Slide Number Placeholder 3"/>
          <p:cNvSpPr>
            <a:spLocks noGrp="1"/>
          </p:cNvSpPr>
          <p:nvPr>
            <p:ph type="sldNum" sz="quarter" idx="10"/>
          </p:nvPr>
        </p:nvSpPr>
        <p:spPr/>
        <p:txBody>
          <a:bodyPr/>
          <a:lstStyle/>
          <a:p>
            <a:fld id="{FF0895B0-EE02-4774-AB5E-8E66DECD5D66}" type="slidenum">
              <a:rPr lang="en-US" smtClean="0"/>
              <a:pPr/>
              <a:t>13</a:t>
            </a:fld>
            <a:endParaRPr lang="en-US" dirty="0"/>
          </a:p>
        </p:txBody>
      </p:sp>
    </p:spTree>
    <p:extLst>
      <p:ext uri="{BB962C8B-B14F-4D97-AF65-F5344CB8AC3E}">
        <p14:creationId xmlns:p14="http://schemas.microsoft.com/office/powerpoint/2010/main" val="255217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r>
              <a:rPr lang="en-US" dirty="0"/>
              <a:t>Participants brought up various challenges and concerns in evaluating TPPs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instance, participants expressed a desire to avoid sharing information about the specifics of cultural practices, given their sacred 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Desire to avoid monetizing cultural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Inappropriateness of Western research methods: e.g. RCTs; not ethical or compatible with AI/AN values to withhold cultural practices that may be potentially beneficial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Concerns about non-Natives viewing cultural practices as being ineffective; they may point to dismal stats and argue that our practices are not working, when we know that they are in fact serving the needs of our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14</a:t>
            </a:fld>
            <a:endParaRPr lang="en-US" dirty="0"/>
          </a:p>
        </p:txBody>
      </p:sp>
    </p:spTree>
    <p:extLst>
      <p:ext uri="{BB962C8B-B14F-4D97-AF65-F5344CB8AC3E}">
        <p14:creationId xmlns:p14="http://schemas.microsoft.com/office/powerpoint/2010/main" val="279904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Anika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Practice-based evidence: Prevention and treatment approaches that stem from and support the traditional/cultural practices of a particular community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culture is prevention and health promotion”; we know from observation that it works </a:t>
            </a:r>
          </a:p>
          <a:p>
            <a:pPr marL="171450" indent="-171450">
              <a:buFont typeface="Arial" panose="020B0604020202020204" pitchFamily="34" charset="0"/>
              <a:buChar char="•"/>
            </a:pPr>
            <a:r>
              <a:rPr lang="en-US" dirty="0"/>
              <a:t>Overgeneralization of study findings: many EBPs have not been shown to be effective in tribal communities</a:t>
            </a:r>
          </a:p>
          <a:p>
            <a:pPr marL="171450" indent="-171450">
              <a:buFont typeface="Arial" panose="020B0604020202020204" pitchFamily="34" charset="0"/>
              <a:buChar char="•"/>
            </a:pPr>
            <a:r>
              <a:rPr lang="en-US" dirty="0"/>
              <a:t>Additionally, some EBPs are not effective in tribal communities, and this is largely due to cultural irrelevance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Evidence-based programs focus on what works for most people, rather than focusing on the needs of a particular community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15</a:t>
            </a:fld>
            <a:endParaRPr lang="en-US" dirty="0"/>
          </a:p>
        </p:txBody>
      </p:sp>
    </p:spTree>
    <p:extLst>
      <p:ext uri="{BB962C8B-B14F-4D97-AF65-F5344CB8AC3E}">
        <p14:creationId xmlns:p14="http://schemas.microsoft.com/office/powerpoint/2010/main" val="161179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r>
              <a:rPr lang="en-US" dirty="0"/>
              <a:t>Definition: A range of treatment approaches and supports that stem from, and are supportive of, the positive cultural of the local society and traditions</a:t>
            </a:r>
          </a:p>
          <a:p>
            <a:pPr marL="171450" indent="-171450">
              <a:buFont typeface="Arial" panose="020B0604020202020204" pitchFamily="34" charset="0"/>
              <a:buChar char="•"/>
            </a:pPr>
            <a:r>
              <a:rPr lang="en-US" dirty="0"/>
              <a:t>Issues related to scientific/research culture: overemphasis on RCTs; value of PBE is not emphasized; limited tolerance for non-RCTs by grant reviewers</a:t>
            </a:r>
          </a:p>
          <a:p>
            <a:pPr marL="171450" indent="-171450">
              <a:buFont typeface="Arial" panose="020B0604020202020204" pitchFamily="34" charset="0"/>
              <a:buChar char="•"/>
            </a:pPr>
            <a:r>
              <a:rPr lang="en-US" dirty="0"/>
              <a:t>Oregon Tribal Best Practices: </a:t>
            </a:r>
          </a:p>
          <a:p>
            <a:pPr marL="628650" lvl="1" indent="-171450">
              <a:buFont typeface="Arial" panose="020B0604020202020204" pitchFamily="34" charset="0"/>
              <a:buChar char="•"/>
            </a:pPr>
            <a:r>
              <a:rPr lang="en-US" dirty="0"/>
              <a:t>1) Transparency: Does the practice have longevity in tribal history? Has it been documented or transmitted through oral history? Can it pass the “Three Grandmothers” test?</a:t>
            </a:r>
          </a:p>
          <a:p>
            <a:pPr marL="628650" lvl="1" indent="-171450">
              <a:buFont typeface="Arial" panose="020B0604020202020204" pitchFamily="34" charset="0"/>
              <a:buChar char="•"/>
            </a:pPr>
            <a:r>
              <a:rPr lang="en-US" dirty="0"/>
              <a:t>2) Standardization: Capable of creating Tribal Based Practice manuals. Practices that are culturally relevant, culturally appropriate, and designed according to the “Indian Way”.</a:t>
            </a:r>
          </a:p>
          <a:p>
            <a:pPr marL="628650" lvl="1" indent="-171450">
              <a:buFont typeface="Arial" panose="020B0604020202020204" pitchFamily="34" charset="0"/>
              <a:buChar char="•"/>
            </a:pPr>
            <a:r>
              <a:rPr lang="en-US" dirty="0"/>
              <a:t>3) Cultural replication: Replication within the tribe and/or other similar tribes. Programs that have been developed and implemented according to the “Indian Way” and have been passed on to others and continue to be implemented and utilized. Our Elders and community members will let us know if we are not doing it right</a:t>
            </a:r>
          </a:p>
          <a:p>
            <a:pPr marL="628650" lvl="1" indent="-171450">
              <a:buFont typeface="Arial" panose="020B0604020202020204" pitchFamily="34" charset="0"/>
              <a:buChar char="•"/>
            </a:pPr>
            <a:r>
              <a:rPr lang="en-US" dirty="0"/>
              <a:t>4) Research: Meets tribal principles. Experts in Native American communities are often elders. They carry the spiritual, cultural and intellectual wisdom of the community. N.A. communities “teachings” provide basis for under-standing what works and why. These teachings are accessed by the Elders and have been the basis for healthy communities for many centuries.</a:t>
            </a:r>
          </a:p>
          <a:p>
            <a:pPr marL="628650" lvl="1" indent="-171450">
              <a:buFont typeface="Arial" panose="020B0604020202020204" pitchFamily="34" charset="0"/>
              <a:buChar char="•"/>
            </a:pPr>
            <a:r>
              <a:rPr lang="en-US" dirty="0"/>
              <a:t>5) Outcomes: Do people show up for one time and then never come again? Or do they come, tell their friends about it, and bring others to participate? Do community members, participants, clients share feedback. This is the “story” of the program. It can be documented. Important to track these measurements, how they change over time.</a:t>
            </a:r>
          </a:p>
          <a:p>
            <a:pPr marL="171450" indent="-171450">
              <a:buFont typeface="Arial" panose="020B0604020202020204" pitchFamily="34" charset="0"/>
              <a:buChar char="•"/>
            </a:pPr>
            <a:r>
              <a:rPr lang="en-US" dirty="0"/>
              <a:t>SAMHSA has encouraged grant applicants who propose a program that has not been formally evaluated to provide other forms of evidence that the practice is appropriate for the population of focus. Evidence for these practices may include unpublished studies, preliminary evaluation results, clinical (or other professional association) guidelines, findings from focus groups held with community members, and other sources.</a:t>
            </a:r>
          </a:p>
          <a:p>
            <a:pPr marL="171450" indent="-171450">
              <a:buFont typeface="Arial" panose="020B0604020202020204" pitchFamily="34" charset="0"/>
              <a:buChar char="•"/>
            </a:pPr>
            <a:r>
              <a:rPr lang="en-US" dirty="0"/>
              <a:t>IHS: The IHS has funded AI/AN communities’ programs through the Methamphetamine and Suicide Prevention Initiative (MSPI). The grant announcement invited communities to develop action plans for “developing or enhancing and implementing community-based, evidence, or practice-based transitional/discharge or aftercare treatment strategies.” Grantees were also required to “include culturally appropriate behavioral, policy, and community approaches to transitional/discharge or aftercare treatment.</a:t>
            </a:r>
          </a:p>
          <a:p>
            <a:pPr marL="171450" indent="-171450">
              <a:buFont typeface="Arial" panose="020B0604020202020204" pitchFamily="34" charset="0"/>
              <a:buChar char="•"/>
            </a:pPr>
            <a:r>
              <a:rPr lang="en-US" dirty="0"/>
              <a:t>Lack of funding for program evaluation </a:t>
            </a:r>
          </a:p>
        </p:txBody>
      </p:sp>
      <p:sp>
        <p:nvSpPr>
          <p:cNvPr id="4" name="Slide Number Placeholder 3"/>
          <p:cNvSpPr>
            <a:spLocks noGrp="1"/>
          </p:cNvSpPr>
          <p:nvPr>
            <p:ph type="sldNum" sz="quarter" idx="10"/>
          </p:nvPr>
        </p:nvSpPr>
        <p:spPr/>
        <p:txBody>
          <a:bodyPr/>
          <a:lstStyle/>
          <a:p>
            <a:fld id="{FF0895B0-EE02-4774-AB5E-8E66DECD5D66}" type="slidenum">
              <a:rPr lang="en-US" smtClean="0"/>
              <a:pPr/>
              <a:t>16</a:t>
            </a:fld>
            <a:endParaRPr lang="en-US" dirty="0"/>
          </a:p>
        </p:txBody>
      </p:sp>
    </p:spTree>
    <p:extLst>
      <p:ext uri="{BB962C8B-B14F-4D97-AF65-F5344CB8AC3E}">
        <p14:creationId xmlns:p14="http://schemas.microsoft.com/office/powerpoint/2010/main" val="412969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Anika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evidence that cultural connectivity builds resilience and is a good prevention strategy. If we can demonstrate that our programs are increasing those connections, we can demonstrate the effectiveness of cultural practices without drilling down and violating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Exert tribal sovereignty and get tribal leaders to say that these are our evidence-based practices, which have been systematically tested for centuries; tribal leaders can issue a statement saying these are our EBPs and they work every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Consult with tribes to determine metrics of success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17</a:t>
            </a:fld>
            <a:endParaRPr lang="en-US" dirty="0"/>
          </a:p>
        </p:txBody>
      </p:sp>
    </p:spTree>
    <p:extLst>
      <p:ext uri="{BB962C8B-B14F-4D97-AF65-F5344CB8AC3E}">
        <p14:creationId xmlns:p14="http://schemas.microsoft.com/office/powerpoint/2010/main" val="363916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Anika</a:t>
            </a:r>
          </a:p>
          <a:p>
            <a:endParaRPr lang="en-US" dirty="0"/>
          </a:p>
          <a:p>
            <a:r>
              <a:rPr lang="en-US" dirty="0"/>
              <a:t>We wanted to see what the current “state of knowledge” is out there in the published literature about tribal/indigenous culture and outcomes.</a:t>
            </a:r>
          </a:p>
        </p:txBody>
      </p:sp>
      <p:sp>
        <p:nvSpPr>
          <p:cNvPr id="4" name="Slide Number Placeholder 3"/>
          <p:cNvSpPr>
            <a:spLocks noGrp="1"/>
          </p:cNvSpPr>
          <p:nvPr>
            <p:ph type="sldNum" sz="quarter" idx="10"/>
          </p:nvPr>
        </p:nvSpPr>
        <p:spPr/>
        <p:txBody>
          <a:bodyPr/>
          <a:lstStyle/>
          <a:p>
            <a:fld id="{FF0895B0-EE02-4774-AB5E-8E66DECD5D66}" type="slidenum">
              <a:rPr lang="en-US" smtClean="0"/>
              <a:pPr/>
              <a:t>18</a:t>
            </a:fld>
            <a:endParaRPr lang="en-US" dirty="0"/>
          </a:p>
        </p:txBody>
      </p:sp>
    </p:spTree>
    <p:extLst>
      <p:ext uri="{BB962C8B-B14F-4D97-AF65-F5344CB8AC3E}">
        <p14:creationId xmlns:p14="http://schemas.microsoft.com/office/powerpoint/2010/main" val="64687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r>
              <a:rPr lang="en-US" dirty="0"/>
              <a:t>OCIS: Inquires about AI &amp; White American identification. 1) Do you live by the AI/White American way of life? 2) Does your family live by the AI/White American way of life? 3) When you are an adult, will you be a success in the AI/White American way of life? 4) Is your family a success in the AI/White American way of life?</a:t>
            </a:r>
          </a:p>
          <a:p>
            <a:pPr marL="171450" indent="-171450">
              <a:buFont typeface="Arial" panose="020B0604020202020204" pitchFamily="34" charset="0"/>
              <a:buChar char="•"/>
            </a:pPr>
            <a:r>
              <a:rPr lang="en-US" dirty="0"/>
              <a:t>MEIM: Positive ethnic attitudes and ethnic belonging; exploration and resolution of identity issues; ethnic behaviors/practices; e.g. “I have a clear sense of my ethnic background and what it means to me”</a:t>
            </a:r>
          </a:p>
          <a:p>
            <a:pPr marL="171450" indent="-171450">
              <a:buFont typeface="Arial" panose="020B0604020202020204" pitchFamily="34" charset="0"/>
              <a:buChar char="•"/>
            </a:pPr>
            <a:r>
              <a:rPr lang="en-US" dirty="0"/>
              <a:t>Vancouver Index: Measure the degree to which Aboriginal peoples identify with mainstream culture and their heritage culture (e.g. “It is important for me to maintain or develop the practices of my heritage culture”) </a:t>
            </a:r>
          </a:p>
          <a:p>
            <a:pPr marL="171450" indent="-171450">
              <a:buFont typeface="Arial" panose="020B0604020202020204" pitchFamily="34" charset="0"/>
              <a:buChar char="•"/>
            </a:pPr>
            <a:r>
              <a:rPr lang="en-US" dirty="0"/>
              <a:t>Talking circles: 1) Indigenous graduate students and Aboriginal student services coordinators discuss academic success and 2) Aboriginal teachers in Ontario, Canada reflect on language and culture in the classroom</a:t>
            </a:r>
          </a:p>
          <a:p>
            <a:pPr marL="171450" indent="-171450">
              <a:buFont typeface="Arial" panose="020B0604020202020204" pitchFamily="34" charset="0"/>
              <a:buChar char="•"/>
            </a:pPr>
            <a:r>
              <a:rPr lang="en-US" dirty="0"/>
              <a:t>Focus groups: 1) Maori and Pacific university students in New Zealand discuss factors that contribute to their academic success and 2) how Aboriginal adults with diabetes in Winnipeg, Canada cope with stress</a:t>
            </a:r>
          </a:p>
          <a:p>
            <a:pPr marL="171450" indent="-171450">
              <a:buFont typeface="Arial" panose="020B0604020202020204" pitchFamily="34" charset="0"/>
              <a:buChar char="•"/>
            </a:pPr>
            <a:r>
              <a:rPr lang="en-US" dirty="0"/>
              <a:t>Case study of a female adult in a substance abuse treatment center/healing lodge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19</a:t>
            </a:fld>
            <a:endParaRPr lang="en-US" dirty="0"/>
          </a:p>
        </p:txBody>
      </p:sp>
    </p:spTree>
    <p:extLst>
      <p:ext uri="{BB962C8B-B14F-4D97-AF65-F5344CB8AC3E}">
        <p14:creationId xmlns:p14="http://schemas.microsoft.com/office/powerpoint/2010/main" val="322768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a:p>
            <a:endParaRPr lang="en-US" dirty="0"/>
          </a:p>
          <a:p>
            <a:r>
              <a:rPr lang="en-US" dirty="0"/>
              <a:t>Reference back to Gena’s introduction as a frame for this portion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a:t>
            </a:fld>
            <a:endParaRPr lang="en-US" dirty="0"/>
          </a:p>
        </p:txBody>
      </p:sp>
    </p:spTree>
    <p:extLst>
      <p:ext uri="{BB962C8B-B14F-4D97-AF65-F5344CB8AC3E}">
        <p14:creationId xmlns:p14="http://schemas.microsoft.com/office/powerpoint/2010/main" val="1412301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r>
              <a:rPr lang="en-US" dirty="0"/>
              <a:t>Common indicators:</a:t>
            </a:r>
          </a:p>
          <a:p>
            <a:pPr marL="628650" lvl="1" indent="-171450">
              <a:buFont typeface="Arial" panose="020B0604020202020204" pitchFamily="34" charset="0"/>
              <a:buChar char="•"/>
            </a:pPr>
            <a:r>
              <a:rPr lang="en-US" dirty="0"/>
              <a:t>Participation in traditional activities: e.g. consumption of Native foods and medicine, rituals and ceremonies (sweats, pow wows), hunting/fishing/trapping, making traditional arts and crafts</a:t>
            </a:r>
          </a:p>
          <a:p>
            <a:pPr marL="628650" lvl="1" indent="-171450">
              <a:buFont typeface="Arial" panose="020B0604020202020204" pitchFamily="34" charset="0"/>
              <a:buChar char="•"/>
            </a:pPr>
            <a:r>
              <a:rPr lang="en-US" dirty="0"/>
              <a:t>Importance of religion/spirituality for how one lives one’s life, frequency with which one participates in these activities, involvement in traditional spiritual activities (e.g. going to a traditional healer, seeking advice from a spiritual advisor) </a:t>
            </a:r>
          </a:p>
          <a:p>
            <a:pPr marL="628650" lvl="1" indent="-171450">
              <a:buFont typeface="Arial" panose="020B0604020202020204" pitchFamily="34" charset="0"/>
              <a:buChar char="•"/>
            </a:pPr>
            <a:r>
              <a:rPr lang="en-US" dirty="0"/>
              <a:t>Ability to read, write, speak, and understand a traditional language</a:t>
            </a:r>
          </a:p>
          <a:p>
            <a:pPr marL="171450" indent="-171450">
              <a:buFont typeface="Arial" panose="020B0604020202020204" pitchFamily="34" charset="0"/>
              <a:buChar char="•"/>
            </a:pPr>
            <a:r>
              <a:rPr lang="en-US" dirty="0"/>
              <a:t>Other indicators: Respecting elders, time spent on the reservation or frequency of visits to the reservation, ethnicity of friends, having attended or having had a family member who attended residential school, using Indian humor or slang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95A69BA-9870-4BCE-93DC-0F7E6D31B5D8}" type="slidenum">
              <a:rPr lang="en-US" smtClean="0"/>
              <a:pPr/>
              <a:t>20</a:t>
            </a:fld>
            <a:endParaRPr lang="en-US" dirty="0"/>
          </a:p>
        </p:txBody>
      </p:sp>
    </p:spTree>
    <p:extLst>
      <p:ext uri="{BB962C8B-B14F-4D97-AF65-F5344CB8AC3E}">
        <p14:creationId xmlns:p14="http://schemas.microsoft.com/office/powerpoint/2010/main" val="12509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Anika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highlights the various types of outcomes that have been studied in terms of their connection to American Indian/Alaska Native cultural identification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Limited to the studies that quantitatively examined the relationship between ethnic identity and various outcomes (e.g. used questionnaires)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Some studies measured multiple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Mental health, substance use, and education were the most common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Mental health: suicide, depression, anxiety, resilience, self-efficacy, hopelessness, helplessness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Substance use: smoking, alcohol, illicit and prescription drugs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Education: academic performance (e.g. grades/GPA); attitudes towards school; academic goals (e.g. plans to graduate high school, attend college)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 protective behaviors (e.g. physical activity, cervical cancer screening)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Violence/delinquency: physical assault, rape, destruction of property, stealing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Psychosocial functioning/adjustment: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Peer relationships, family relationships, and home duties/self-care; Relation to self and others; daily living skills; impulsive-addictive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Engagement in prosocial behaviors (e.g. helped a friend with homework or a problem, avoided fighting, helped at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 risk/problem behaviors (e.g. poor diet, failure to use seatbelts, gambling, involvement in debt, externalizing behaviors)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21</a:t>
            </a:fld>
            <a:endParaRPr lang="en-US" dirty="0"/>
          </a:p>
        </p:txBody>
      </p:sp>
    </p:spTree>
    <p:extLst>
      <p:ext uri="{BB962C8B-B14F-4D97-AF65-F5344CB8AC3E}">
        <p14:creationId xmlns:p14="http://schemas.microsoft.com/office/powerpoint/2010/main" val="206173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r>
              <a:rPr lang="en-US" dirty="0"/>
              <a:t>Studies that qualitatively examined the relationship between ethnic identity and outcomes (e.g. interviews, case study, focus group, talking circles)</a:t>
            </a:r>
          </a:p>
          <a:p>
            <a:pPr marL="171450" indent="-171450">
              <a:buFont typeface="Arial" panose="020B0604020202020204" pitchFamily="34" charset="0"/>
              <a:buChar char="•"/>
            </a:pPr>
            <a:r>
              <a:rPr lang="en-US" dirty="0"/>
              <a:t>Note: Some studies were related to various outcomes</a:t>
            </a:r>
          </a:p>
          <a:p>
            <a:pPr marL="171450" indent="-171450">
              <a:buFont typeface="Arial" panose="020B0604020202020204" pitchFamily="34" charset="0"/>
              <a:buChar char="•"/>
            </a:pPr>
            <a:r>
              <a:rPr lang="en-US" dirty="0"/>
              <a:t>Much smaller sample of studies that used a qualitative approach. Substance abuse and education rise to the top again. Many of these studies did not have the relationship between AI/AN cultural identification and an outcome as their primary research question. For instance, some of these studies were talking circles/focus groups with indigenous students doing well in school, and cultural identification emerged as a theme</a:t>
            </a:r>
          </a:p>
          <a:p>
            <a:pPr marL="171450" indent="-171450">
              <a:buFont typeface="Arial" panose="020B0604020202020204" pitchFamily="34" charset="0"/>
              <a:buChar char="•"/>
            </a:pPr>
            <a:r>
              <a:rPr lang="en-US" dirty="0"/>
              <a:t>Problem behavior: staying out of trouble</a:t>
            </a:r>
          </a:p>
          <a:p>
            <a:pPr marL="171450" indent="-171450">
              <a:buFont typeface="Arial" panose="020B0604020202020204" pitchFamily="34" charset="0"/>
              <a:buChar char="•"/>
            </a:pPr>
            <a:r>
              <a:rPr lang="en-US" dirty="0"/>
              <a:t>Health protective behavior: cultural practices as a means of coping with stress</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22</a:t>
            </a:fld>
            <a:endParaRPr lang="en-US" dirty="0"/>
          </a:p>
        </p:txBody>
      </p:sp>
    </p:spTree>
    <p:extLst>
      <p:ext uri="{BB962C8B-B14F-4D97-AF65-F5344CB8AC3E}">
        <p14:creationId xmlns:p14="http://schemas.microsoft.com/office/powerpoint/2010/main" val="244272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Brief break for clarifying questions.</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23</a:t>
            </a:fld>
            <a:endParaRPr lang="en-US" dirty="0"/>
          </a:p>
        </p:txBody>
      </p:sp>
    </p:spTree>
    <p:extLst>
      <p:ext uri="{BB962C8B-B14F-4D97-AF65-F5344CB8AC3E}">
        <p14:creationId xmlns:p14="http://schemas.microsoft.com/office/powerpoint/2010/main" val="220245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24</a:t>
            </a:fld>
            <a:endParaRPr lang="en-US" dirty="0"/>
          </a:p>
        </p:txBody>
      </p:sp>
    </p:spTree>
    <p:extLst>
      <p:ext uri="{BB962C8B-B14F-4D97-AF65-F5344CB8AC3E}">
        <p14:creationId xmlns:p14="http://schemas.microsoft.com/office/powerpoint/2010/main" val="2696603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Steven</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Rationale for developing the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haven’t received many solicitations; the ones that we did were low in technical merit; NIJ has had to direct many studies via contracts; focused on consensus documents because peer review is first step of funding decision-making process- provides recommendations to NIJ on policy relevance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perspective of a federal science agency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Finding and working with scientists who have a solid understanding of tribal issues (tribal sovereignty, govt-to-govt relationships; criminal and tribal justice systems; jurisdictional complexities; political, economic, and social structures; use of culturally appropriate methods; etc.)</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Getting solid, scientific proposals for funding consideration</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Recruiting and maintaining a strong pool of scientists to conduct tribal R&amp;E peer review (solicitations and research reports)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Ensuring R&amp;E is collaborative and participatory from birth to grave to ensure transparency and trust </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25</a:t>
            </a:fld>
            <a:endParaRPr lang="en-US" dirty="0"/>
          </a:p>
        </p:txBody>
      </p:sp>
    </p:spTree>
    <p:extLst>
      <p:ext uri="{BB962C8B-B14F-4D97-AF65-F5344CB8AC3E}">
        <p14:creationId xmlns:p14="http://schemas.microsoft.com/office/powerpoint/2010/main" val="993978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26</a:t>
            </a:fld>
            <a:endParaRPr lang="en-US" dirty="0"/>
          </a:p>
        </p:txBody>
      </p:sp>
    </p:spTree>
    <p:extLst>
      <p:ext uri="{BB962C8B-B14F-4D97-AF65-F5344CB8AC3E}">
        <p14:creationId xmlns:p14="http://schemas.microsoft.com/office/powerpoint/2010/main" val="406827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Anika</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27</a:t>
            </a:fld>
            <a:endParaRPr lang="en-US" dirty="0"/>
          </a:p>
        </p:txBody>
      </p:sp>
    </p:spTree>
    <p:extLst>
      <p:ext uri="{BB962C8B-B14F-4D97-AF65-F5344CB8AC3E}">
        <p14:creationId xmlns:p14="http://schemas.microsoft.com/office/powerpoint/2010/main" val="2085427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Anika</a:t>
            </a:r>
          </a:p>
        </p:txBody>
      </p:sp>
      <p:sp>
        <p:nvSpPr>
          <p:cNvPr id="4" name="Slide Number Placeholder 3"/>
          <p:cNvSpPr>
            <a:spLocks noGrp="1"/>
          </p:cNvSpPr>
          <p:nvPr>
            <p:ph type="sldNum" sz="quarter" idx="10"/>
          </p:nvPr>
        </p:nvSpPr>
        <p:spPr/>
        <p:txBody>
          <a:bodyPr/>
          <a:lstStyle/>
          <a:p>
            <a:fld id="{FF0895B0-EE02-4774-AB5E-8E66DECD5D66}" type="slidenum">
              <a:rPr lang="en-US" smtClean="0"/>
              <a:pPr/>
              <a:t>28</a:t>
            </a:fld>
            <a:endParaRPr lang="en-US" dirty="0"/>
          </a:p>
        </p:txBody>
      </p:sp>
    </p:spTree>
    <p:extLst>
      <p:ext uri="{BB962C8B-B14F-4D97-AF65-F5344CB8AC3E}">
        <p14:creationId xmlns:p14="http://schemas.microsoft.com/office/powerpoint/2010/main" val="3208166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Tribe-centered:</a:t>
            </a:r>
          </a:p>
          <a:p>
            <a:pPr marL="628650" lvl="1" indent="-171450">
              <a:buFont typeface="Arial" panose="020B0604020202020204" pitchFamily="34" charset="0"/>
              <a:buChar char="•"/>
            </a:pPr>
            <a:r>
              <a:rPr lang="en-US" dirty="0"/>
              <a:t>Must obtain buy-in from tribal governments and community</a:t>
            </a:r>
            <a:r>
              <a:rPr lang="en-US" baseline="0" dirty="0"/>
              <a:t> members</a:t>
            </a:r>
            <a:endParaRPr lang="en-US" dirty="0"/>
          </a:p>
          <a:p>
            <a:pPr marL="628650" lvl="1" indent="-171450">
              <a:buFont typeface="Arial" panose="020B0604020202020204" pitchFamily="34" charset="0"/>
              <a:buChar char="•"/>
            </a:pPr>
            <a:r>
              <a:rPr lang="en-US" dirty="0"/>
              <a:t>Partnerships should first and foremost seek to benefit the tribes/address tribal needs and interests</a:t>
            </a:r>
          </a:p>
          <a:p>
            <a:pPr marL="628650" lvl="1" indent="-171450">
              <a:buFont typeface="Arial" panose="020B0604020202020204" pitchFamily="34" charset="0"/>
              <a:buChar char="•"/>
            </a:pPr>
            <a:r>
              <a:rPr lang="en-US" dirty="0"/>
              <a:t>Researchers must seek permission from tribes to access, collect, and share data - how and with whom should data be shared? This speaks to indigenous data sovereignty/ownership.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Priority should be on building indigenous researchers’ capacity, not just anyone who wants to do research in Indian Country</a:t>
            </a:r>
          </a:p>
          <a:p>
            <a:pPr marL="171450" indent="-171450">
              <a:buFont typeface="Arial" panose="020B0604020202020204" pitchFamily="34" charset="0"/>
              <a:buChar char="•"/>
            </a:pPr>
            <a:r>
              <a:rPr lang="en-US" dirty="0"/>
              <a:t>Researchers should be from the same region or have a similar cultural background as the tribes they form a research/evaluation partnership with</a:t>
            </a:r>
          </a:p>
          <a:p>
            <a:pPr marL="628650" lvl="1" indent="-171450">
              <a:buFont typeface="Arial" panose="020B0604020202020204" pitchFamily="34" charset="0"/>
              <a:buChar char="•"/>
            </a:pPr>
            <a:r>
              <a:rPr lang="en-US" dirty="0"/>
              <a:t>Someone who can mentor/train other folks within the community and build community capacity (e.g. Select an elder to work with the research team; tribal point of contact that the government identifies)</a:t>
            </a:r>
          </a:p>
          <a:p>
            <a:pPr marL="628650" lvl="1" indent="-171450">
              <a:buFont typeface="Arial" panose="020B0604020202020204" pitchFamily="34" charset="0"/>
              <a:buChar char="•"/>
            </a:pPr>
            <a:r>
              <a:rPr lang="en-US" dirty="0"/>
              <a:t>Issue with using external researchers: they may not be aware of or understand cultural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29</a:t>
            </a:fld>
            <a:endParaRPr lang="en-US" dirty="0"/>
          </a:p>
        </p:txBody>
      </p:sp>
    </p:spTree>
    <p:extLst>
      <p:ext uri="{BB962C8B-B14F-4D97-AF65-F5344CB8AC3E}">
        <p14:creationId xmlns:p14="http://schemas.microsoft.com/office/powerpoint/2010/main" val="53567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3</a:t>
            </a:fld>
            <a:endParaRPr lang="en-US" dirty="0"/>
          </a:p>
        </p:txBody>
      </p:sp>
    </p:spTree>
    <p:extLst>
      <p:ext uri="{BB962C8B-B14F-4D97-AF65-F5344CB8AC3E}">
        <p14:creationId xmlns:p14="http://schemas.microsoft.com/office/powerpoint/2010/main" val="1143879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Tribal mistrust due to historical exploitation/abuse of these communities; concerns about data misuse and manipulation</a:t>
            </a:r>
          </a:p>
          <a:p>
            <a:pPr marL="628650" lvl="1" indent="-171450">
              <a:buFont typeface="Arial" panose="020B0604020202020204" pitchFamily="34" charset="0"/>
              <a:buChar char="•"/>
            </a:pPr>
            <a:r>
              <a:rPr lang="en-US" dirty="0"/>
              <a:t>“We have been researched to death”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is used to hurt our people”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E.g. Publishing reports without tribe consensus; not disseminating results to tribes themselves</a:t>
            </a:r>
          </a:p>
          <a:p>
            <a:pPr marL="171450" indent="-171450">
              <a:buFont typeface="Arial" panose="020B0604020202020204" pitchFamily="34" charset="0"/>
              <a:buChar char="•"/>
            </a:pPr>
            <a:r>
              <a:rPr lang="en-US" dirty="0"/>
              <a:t>Tribal politics</a:t>
            </a:r>
          </a:p>
          <a:p>
            <a:pPr marL="628650" lvl="1" indent="-171450">
              <a:buFont typeface="Arial" panose="020B0604020202020204" pitchFamily="34" charset="0"/>
              <a:buChar char="•"/>
            </a:pPr>
            <a:r>
              <a:rPr lang="en-US" dirty="0"/>
              <a:t>Could be related to competition for grant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30</a:t>
            </a:fld>
            <a:endParaRPr lang="en-US" dirty="0"/>
          </a:p>
        </p:txBody>
      </p:sp>
    </p:spTree>
    <p:extLst>
      <p:ext uri="{BB962C8B-B14F-4D97-AF65-F5344CB8AC3E}">
        <p14:creationId xmlns:p14="http://schemas.microsoft.com/office/powerpoint/2010/main" val="1849477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Long-term, intergenerational consequences of historical trauma</a:t>
            </a:r>
          </a:p>
          <a:p>
            <a:pPr marL="171450" indent="-171450">
              <a:buFont typeface="Arial" panose="020B0604020202020204" pitchFamily="34" charset="0"/>
              <a:buChar char="•"/>
            </a:pPr>
            <a:r>
              <a:rPr lang="en-US" dirty="0"/>
              <a:t>How to approach and interact with tribes</a:t>
            </a:r>
          </a:p>
          <a:p>
            <a:pPr marL="171450" indent="-171450">
              <a:buFont typeface="Arial" panose="020B0604020202020204" pitchFamily="34" charset="0"/>
              <a:buChar char="•"/>
            </a:pPr>
            <a:r>
              <a:rPr lang="en-US" dirty="0"/>
              <a:t>Social and cultural norms (e.g., verbal cues and proper body language, what is considered sacred)</a:t>
            </a:r>
          </a:p>
          <a:p>
            <a:pPr marL="171450" indent="-171450">
              <a:buFont typeface="Arial" panose="020B0604020202020204" pitchFamily="34" charset="0"/>
              <a:buChar char="•"/>
            </a:pPr>
            <a:r>
              <a:rPr lang="en-US" dirty="0"/>
              <a:t>Not telling tribal communities how to do things; asking them what they want, what their interests and needs 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31</a:t>
            </a:fld>
            <a:endParaRPr lang="en-US" dirty="0"/>
          </a:p>
        </p:txBody>
      </p:sp>
    </p:spTree>
    <p:extLst>
      <p:ext uri="{BB962C8B-B14F-4D97-AF65-F5344CB8AC3E}">
        <p14:creationId xmlns:p14="http://schemas.microsoft.com/office/powerpoint/2010/main" val="3167949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Anika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Scholarships</a:t>
            </a:r>
          </a:p>
          <a:p>
            <a:pPr marL="628650" lvl="1" indent="-171450">
              <a:buFont typeface="Arial" panose="020B0604020202020204" pitchFamily="34" charset="0"/>
              <a:buChar char="•"/>
            </a:pPr>
            <a:r>
              <a:rPr lang="en-US" dirty="0"/>
              <a:t>Provide scholarships/fellowships to tribal youth to conduct criminal justice and STEM research in their communities</a:t>
            </a:r>
          </a:p>
          <a:p>
            <a:pPr marL="628650" lvl="1" indent="-171450">
              <a:buFont typeface="Arial" panose="020B0604020202020204" pitchFamily="34" charset="0"/>
              <a:buChar char="•"/>
            </a:pPr>
            <a:r>
              <a:rPr lang="en-US" dirty="0"/>
              <a:t>Partner with local sites so that youth aren’t away from the community (e.g., in DC) the entire time</a:t>
            </a:r>
          </a:p>
          <a:p>
            <a:pPr marL="171450" lvl="0" indent="-171450">
              <a:buFont typeface="Arial" panose="020B0604020202020204" pitchFamily="34" charset="0"/>
              <a:buChar char="•"/>
            </a:pPr>
            <a:r>
              <a:rPr lang="en-US" dirty="0"/>
              <a:t>Career pipeline </a:t>
            </a:r>
          </a:p>
          <a:p>
            <a:pPr marL="628650" lvl="1" indent="-171450">
              <a:buFont typeface="Arial" panose="020B0604020202020204" pitchFamily="34" charset="0"/>
              <a:buChar char="•"/>
            </a:pPr>
            <a:r>
              <a:rPr lang="en-US" dirty="0"/>
              <a:t>Programs that encourage youth to pursue social/behavioral sciences </a:t>
            </a:r>
          </a:p>
          <a:p>
            <a:pPr marL="628650" lvl="1" indent="-171450">
              <a:buFont typeface="Arial" panose="020B0604020202020204" pitchFamily="34" charset="0"/>
              <a:buChar char="•"/>
            </a:pPr>
            <a:r>
              <a:rPr lang="en-US" dirty="0"/>
              <a:t>Start early- 5</a:t>
            </a:r>
            <a:r>
              <a:rPr lang="en-US" baseline="30000" dirty="0"/>
              <a:t>th</a:t>
            </a:r>
            <a:r>
              <a:rPr lang="en-US" dirty="0"/>
              <a:t>/6</a:t>
            </a:r>
            <a:r>
              <a:rPr lang="en-US" baseline="30000" dirty="0"/>
              <a:t>th</a:t>
            </a:r>
            <a:r>
              <a:rPr lang="en-US" dirty="0"/>
              <a:t> </a:t>
            </a:r>
            <a:r>
              <a:rPr lang="en-US" baseline="0" dirty="0"/>
              <a:t>grade</a:t>
            </a:r>
          </a:p>
          <a:p>
            <a:pPr marL="628650" lvl="1" indent="-171450">
              <a:buFont typeface="Arial" panose="020B0604020202020204" pitchFamily="34" charset="0"/>
              <a:buChar char="•"/>
            </a:pPr>
            <a:r>
              <a:rPr lang="en-US" dirty="0"/>
              <a:t>Would entail establishing partnerships with school districts and chiefs of county, obtaining buy-in from parents</a:t>
            </a:r>
          </a:p>
          <a:p>
            <a:pPr marL="171450" indent="-171450">
              <a:buFont typeface="Arial" panose="020B0604020202020204" pitchFamily="34" charset="0"/>
              <a:buChar char="•"/>
            </a:pPr>
            <a:r>
              <a:rPr lang="en-US" dirty="0"/>
              <a:t>Recognizing that there is more to criminal justice than merely cops and policing</a:t>
            </a:r>
          </a:p>
          <a:p>
            <a:pPr marL="628650" lvl="1" indent="-171450">
              <a:buFont typeface="Arial" panose="020B0604020202020204" pitchFamily="34" charset="0"/>
              <a:buChar char="•"/>
            </a:pPr>
            <a:r>
              <a:rPr lang="en-US" dirty="0"/>
              <a:t>e.g., Traditional approaches to maintain order and achieve justice in tribal communities that do not have police agencies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32</a:t>
            </a:fld>
            <a:endParaRPr lang="en-US" dirty="0"/>
          </a:p>
        </p:txBody>
      </p:sp>
    </p:spTree>
    <p:extLst>
      <p:ext uri="{BB962C8B-B14F-4D97-AF65-F5344CB8AC3E}">
        <p14:creationId xmlns:p14="http://schemas.microsoft.com/office/powerpoint/2010/main" val="585834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33</a:t>
            </a:fld>
            <a:endParaRPr lang="en-US" dirty="0"/>
          </a:p>
        </p:txBody>
      </p:sp>
    </p:spTree>
    <p:extLst>
      <p:ext uri="{BB962C8B-B14F-4D97-AF65-F5344CB8AC3E}">
        <p14:creationId xmlns:p14="http://schemas.microsoft.com/office/powerpoint/2010/main" val="936513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Administrative review</a:t>
            </a:r>
          </a:p>
          <a:p>
            <a:pPr marL="171450" indent="-171450">
              <a:buFont typeface="Arial" panose="020B0604020202020204" pitchFamily="34" charset="0"/>
              <a:buChar char="•"/>
            </a:pPr>
            <a:r>
              <a:rPr lang="en-US" dirty="0"/>
              <a:t>Eligible applicant survey</a:t>
            </a:r>
          </a:p>
          <a:p>
            <a:pPr marL="171450" indent="-171450">
              <a:buFont typeface="Arial" panose="020B0604020202020204" pitchFamily="34" charset="0"/>
              <a:buChar char="•"/>
            </a:pPr>
            <a:r>
              <a:rPr lang="en-US" dirty="0"/>
              <a:t>Federal personnel interviews</a:t>
            </a:r>
          </a:p>
        </p:txBody>
      </p:sp>
      <p:sp>
        <p:nvSpPr>
          <p:cNvPr id="4" name="Slide Number Placeholder 3"/>
          <p:cNvSpPr>
            <a:spLocks noGrp="1"/>
          </p:cNvSpPr>
          <p:nvPr>
            <p:ph type="sldNum" sz="quarter" idx="10"/>
          </p:nvPr>
        </p:nvSpPr>
        <p:spPr/>
        <p:txBody>
          <a:bodyPr/>
          <a:lstStyle/>
          <a:p>
            <a:fld id="{FF0895B0-EE02-4774-AB5E-8E66DECD5D66}" type="slidenum">
              <a:rPr lang="en-US" smtClean="0"/>
              <a:pPr/>
              <a:t>34</a:t>
            </a:fld>
            <a:endParaRPr lang="en-US" dirty="0"/>
          </a:p>
        </p:txBody>
      </p:sp>
    </p:spTree>
    <p:extLst>
      <p:ext uri="{BB962C8B-B14F-4D97-AF65-F5344CB8AC3E}">
        <p14:creationId xmlns:p14="http://schemas.microsoft.com/office/powerpoint/2010/main" val="1392742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35</a:t>
            </a:fld>
            <a:endParaRPr lang="en-US" dirty="0"/>
          </a:p>
        </p:txBody>
      </p:sp>
    </p:spTree>
    <p:extLst>
      <p:ext uri="{BB962C8B-B14F-4D97-AF65-F5344CB8AC3E}">
        <p14:creationId xmlns:p14="http://schemas.microsoft.com/office/powerpoint/2010/main" val="4254664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a:p>
            <a:r>
              <a:rPr lang="en-US" dirty="0"/>
              <a:t>All research activities had appropriate approvals – research staff only included Steven and Meghan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36</a:t>
            </a:fld>
            <a:endParaRPr lang="en-US" dirty="0"/>
          </a:p>
        </p:txBody>
      </p:sp>
    </p:spTree>
    <p:extLst>
      <p:ext uri="{BB962C8B-B14F-4D97-AF65-F5344CB8AC3E}">
        <p14:creationId xmlns:p14="http://schemas.microsoft.com/office/powerpoint/2010/main" val="1182095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r>
              <a:rPr lang="en-US" sz="1200" kern="1200" dirty="0">
                <a:solidFill>
                  <a:schemeClr val="tx1"/>
                </a:solidFill>
                <a:latin typeface="+mn-lt"/>
                <a:ea typeface="+mn-ea"/>
                <a:cs typeface="+mn-cs"/>
              </a:rPr>
              <a:t>NIJ has a three tiered peer review process: (1) external peer review consisting of scientists and practitioners/policymakers; internal scientific staff review; director's decision. The</a:t>
            </a:r>
            <a:r>
              <a:rPr lang="en-US" sz="1200" kern="1200" baseline="0" dirty="0">
                <a:solidFill>
                  <a:schemeClr val="tx1"/>
                </a:solidFill>
                <a:latin typeface="+mn-lt"/>
                <a:ea typeface="+mn-ea"/>
                <a:cs typeface="+mn-cs"/>
              </a:rPr>
              <a:t> NIJ Director is the only one who makes funding decisions. What was reviewed in this analysis, were the external peer review documents, recommendations written by outside scientists and </a:t>
            </a:r>
            <a:r>
              <a:rPr lang="en-US" sz="1200" kern="1200" dirty="0">
                <a:solidFill>
                  <a:schemeClr val="tx1"/>
                </a:solidFill>
                <a:latin typeface="+mn-lt"/>
                <a:ea typeface="+mn-ea"/>
                <a:cs typeface="+mn-cs"/>
              </a:rPr>
              <a:t>practitioners. This was an iterative thematic</a:t>
            </a:r>
            <a:r>
              <a:rPr lang="en-US" sz="1200" kern="1200" baseline="0" dirty="0">
                <a:solidFill>
                  <a:schemeClr val="tx1"/>
                </a:solidFill>
                <a:latin typeface="+mn-lt"/>
                <a:ea typeface="+mn-ea"/>
                <a:cs typeface="+mn-cs"/>
              </a:rPr>
              <a:t> content analysis of one-tier of the NIJ peer review process</a:t>
            </a: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37</a:t>
            </a:fld>
            <a:endParaRPr lang="en-US" dirty="0"/>
          </a:p>
        </p:txBody>
      </p:sp>
    </p:spTree>
    <p:extLst>
      <p:ext uri="{BB962C8B-B14F-4D97-AF65-F5344CB8AC3E}">
        <p14:creationId xmlns:p14="http://schemas.microsoft.com/office/powerpoint/2010/main" val="1594932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a:p>
            <a:r>
              <a:rPr lang="en-US" dirty="0"/>
              <a:t>Researchers and evaluators who presented within last 3 years at American Public Health Association, American Society of Criminology, or American Evaluation Association on a topic related to tribal, American Indian, Alaska Native, Native American, or indigenous issues.</a:t>
            </a:r>
          </a:p>
          <a:p>
            <a:endParaRPr lang="en-US" dirty="0"/>
          </a:p>
          <a:p>
            <a:r>
              <a:rPr lang="en-US" dirty="0"/>
              <a:t>Why these particular conferences? Largest pool of researchers relevant to our research question. Open access databases. Mix of researchers and practitioners.  </a:t>
            </a:r>
          </a:p>
        </p:txBody>
      </p:sp>
      <p:sp>
        <p:nvSpPr>
          <p:cNvPr id="4" name="Slide Number Placeholder 3"/>
          <p:cNvSpPr>
            <a:spLocks noGrp="1"/>
          </p:cNvSpPr>
          <p:nvPr>
            <p:ph type="sldNum" sz="quarter" idx="10"/>
          </p:nvPr>
        </p:nvSpPr>
        <p:spPr/>
        <p:txBody>
          <a:bodyPr/>
          <a:lstStyle/>
          <a:p>
            <a:fld id="{FF0895B0-EE02-4774-AB5E-8E66DECD5D66}" type="slidenum">
              <a:rPr lang="en-US" smtClean="0"/>
              <a:pPr/>
              <a:t>38</a:t>
            </a:fld>
            <a:endParaRPr lang="en-US" dirty="0"/>
          </a:p>
        </p:txBody>
      </p:sp>
    </p:spTree>
    <p:extLst>
      <p:ext uri="{BB962C8B-B14F-4D97-AF65-F5344CB8AC3E}">
        <p14:creationId xmlns:p14="http://schemas.microsoft.com/office/powerpoint/2010/main" val="293175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Meghan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Focused on grants solicitations within the previous 5 years that focused on 1. building the diversity of investigators, or 2. focused on building a diverse research portfolio through grants targeted at diverse populations.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Searched Grants.gov for all open, closed, and archived grants from past 5 years using:</a:t>
            </a:r>
          </a:p>
          <a:p>
            <a:r>
              <a:rPr lang="en-US" sz="1200" b="0" i="0" kern="1200" dirty="0">
                <a:solidFill>
                  <a:schemeClr val="tx1"/>
                </a:solidFill>
                <a:effectLst/>
                <a:latin typeface="+mn-lt"/>
                <a:ea typeface="+mn-ea"/>
                <a:cs typeface="+mn-cs"/>
              </a:rPr>
              <a:t>(research* or evaluat*) AND (train* or capacit* or develop* or enhance* or career*)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Then searched spreadsheet for "diversit," "minorit," "underrepresent," "indian," or "native," "trib" - must be in title to show program is specifically about these groups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Exported all grants to Excel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Completed abstract read-through to ensure meet eligibility criteria</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Original search: 3,054</a:t>
            </a:r>
          </a:p>
          <a:p>
            <a:pPr marL="0" indent="0">
              <a:buFont typeface="Arial" panose="020B0604020202020204" pitchFamily="34" charset="0"/>
              <a:buNone/>
            </a:pPr>
            <a:r>
              <a:rPr lang="en-US" sz="1200" b="0" i="0" kern="1200" dirty="0">
                <a:solidFill>
                  <a:schemeClr val="tx1"/>
                </a:solidFill>
                <a:effectLst/>
                <a:latin typeface="+mn-lt"/>
                <a:ea typeface="+mn-ea"/>
                <a:cs typeface="+mn-cs"/>
              </a:rPr>
              <a:t>Relevant titles: 104</a:t>
            </a:r>
          </a:p>
          <a:p>
            <a:pPr marL="0" indent="0">
              <a:buFont typeface="Arial" panose="020B0604020202020204" pitchFamily="34" charset="0"/>
              <a:buNone/>
            </a:pPr>
            <a:r>
              <a:rPr lang="en-US" sz="1200" b="0" i="0" kern="1200" dirty="0">
                <a:solidFill>
                  <a:schemeClr val="tx1"/>
                </a:solidFill>
                <a:effectLst/>
                <a:latin typeface="+mn-lt"/>
                <a:ea typeface="+mn-ea"/>
                <a:cs typeface="+mn-cs"/>
              </a:rPr>
              <a:t>Eligible solicitations: 52</a:t>
            </a:r>
          </a:p>
          <a:p>
            <a:pPr marL="0" indent="0">
              <a:buFont typeface="Arial" panose="020B0604020202020204" pitchFamily="34" charset="0"/>
              <a:buNone/>
            </a:pPr>
            <a:r>
              <a:rPr lang="en-US" sz="1200" b="0" i="0" kern="1200" dirty="0">
                <a:solidFill>
                  <a:schemeClr val="tx1"/>
                </a:solidFill>
                <a:effectLst/>
                <a:latin typeface="+mn-lt"/>
                <a:ea typeface="+mn-ea"/>
                <a:cs typeface="+mn-cs"/>
              </a:rPr>
              <a:t>With contact information for interview outreach: 42</a:t>
            </a:r>
          </a:p>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39</a:t>
            </a:fld>
            <a:endParaRPr lang="en-US" dirty="0"/>
          </a:p>
        </p:txBody>
      </p:sp>
    </p:spTree>
    <p:extLst>
      <p:ext uri="{BB962C8B-B14F-4D97-AF65-F5344CB8AC3E}">
        <p14:creationId xmlns:p14="http://schemas.microsoft.com/office/powerpoint/2010/main" val="219611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1181100"/>
            <a:ext cx="4248150" cy="3186113"/>
          </a:xfrm>
        </p:spPr>
      </p:sp>
      <p:sp>
        <p:nvSpPr>
          <p:cNvPr id="3" name="Notes Placeholder 2"/>
          <p:cNvSpPr>
            <a:spLocks noGrp="1"/>
          </p:cNvSpPr>
          <p:nvPr>
            <p:ph type="body" idx="1"/>
          </p:nvPr>
        </p:nvSpPr>
        <p:spPr>
          <a:xfrm>
            <a:off x="683576" y="4560570"/>
            <a:ext cx="5995520" cy="4804535"/>
          </a:xfrm>
        </p:spPr>
        <p:txBody>
          <a:bodyPr/>
          <a:lstStyle/>
          <a:p>
            <a:r>
              <a:rPr lang="en-US" dirty="0">
                <a:latin typeface="Cambria" panose="02040503050406030204" pitchFamily="18" charset="0"/>
              </a:rPr>
              <a:t>Steven</a:t>
            </a:r>
          </a:p>
          <a:p>
            <a:endParaRPr lang="en-US" dirty="0">
              <a:latin typeface="Cambria" panose="02040503050406030204" pitchFamily="18" charset="0"/>
            </a:endParaRPr>
          </a:p>
          <a:p>
            <a:r>
              <a:rPr lang="en-US" sz="1200" kern="1200" dirty="0">
                <a:solidFill>
                  <a:schemeClr val="tx1"/>
                </a:solidFill>
                <a:effectLst/>
                <a:latin typeface="+mn-lt"/>
                <a:ea typeface="+mn-ea"/>
                <a:cs typeface="+mn-cs"/>
              </a:rPr>
              <a:t>As the research, development and evaluation agency of the DOJ, NIJ is dedicated to improving knowledge and understanding of crime and justice issues through science.  NIJ is committed to fostering science-based criminal justice practice, translating knowledge to practice, advancing technology, and working across disciplines.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NIJ is focused on advancing technology for criminal justice application including law enforcement and corrections, forensics, and judicial processes, as well as criminology, criminal justice, and related social and behavioral science research. Much of this research is facilitated by providing grants to academic institutions, non-profit research organizations, and other entities, as well as collaborating with state, local, and tribal governments. Areas of social science research include violence against women, corrections, and crime prevention, as well as program evaluation.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Grants for technology development help facilitate research and development of technology and tools for criminal justice application, which is a need that the private sector is otherwise reluctant to meet. NIJ also supports development of voluntary equipment performance standards, as well as conducting compliance testing.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Areas of technology research and development include biometrics, communications interoperability, information technology, less-lethal technologies (e.g., tasers), and officer safety including bullet-resistant body armor. Crime mapping and analysis is a topic that includes both technology and social science (geography) aspects. </a:t>
            </a:r>
          </a:p>
        </p:txBody>
      </p:sp>
      <p:sp>
        <p:nvSpPr>
          <p:cNvPr id="4" name="Slide Number Placeholder 3"/>
          <p:cNvSpPr>
            <a:spLocks noGrp="1"/>
          </p:cNvSpPr>
          <p:nvPr>
            <p:ph type="sldNum" sz="quarter" idx="10"/>
          </p:nvPr>
        </p:nvSpPr>
        <p:spPr/>
        <p:txBody>
          <a:bodyPr/>
          <a:lstStyle/>
          <a:p>
            <a:fld id="{8A26267C-5913-4F02-8034-EE8889935999}" type="slidenum">
              <a:rPr lang="en-US" sz="1100">
                <a:latin typeface="Cambria" panose="02040503050406030204" pitchFamily="18" charset="0"/>
              </a:rPr>
              <a:t>4</a:t>
            </a:fld>
            <a:endParaRPr lang="en-US" sz="1100" dirty="0">
              <a:latin typeface="Cambria" panose="02040503050406030204" pitchFamily="18" charset="0"/>
            </a:endParaRPr>
          </a:p>
        </p:txBody>
      </p:sp>
    </p:spTree>
    <p:extLst>
      <p:ext uri="{BB962C8B-B14F-4D97-AF65-F5344CB8AC3E}">
        <p14:creationId xmlns:p14="http://schemas.microsoft.com/office/powerpoint/2010/main" val="941730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pPr marL="171450" indent="-171450">
              <a:buFont typeface="Arial" panose="020B0604020202020204" pitchFamily="34" charset="0"/>
              <a:buChar char="•"/>
            </a:pPr>
            <a:r>
              <a:rPr lang="en-US" dirty="0"/>
              <a:t>Can only discuss results for admin review and eligible applicant survey, as the federal personnel interviews are still ongoing</a:t>
            </a:r>
          </a:p>
        </p:txBody>
      </p:sp>
      <p:sp>
        <p:nvSpPr>
          <p:cNvPr id="4" name="Slide Number Placeholder 3"/>
          <p:cNvSpPr>
            <a:spLocks noGrp="1"/>
          </p:cNvSpPr>
          <p:nvPr>
            <p:ph type="sldNum" sz="quarter" idx="10"/>
          </p:nvPr>
        </p:nvSpPr>
        <p:spPr/>
        <p:txBody>
          <a:bodyPr/>
          <a:lstStyle/>
          <a:p>
            <a:fld id="{FF0895B0-EE02-4774-AB5E-8E66DECD5D66}" type="slidenum">
              <a:rPr lang="en-US" smtClean="0"/>
              <a:pPr/>
              <a:t>40</a:t>
            </a:fld>
            <a:endParaRPr lang="en-US" dirty="0"/>
          </a:p>
        </p:txBody>
      </p:sp>
    </p:spTree>
    <p:extLst>
      <p:ext uri="{BB962C8B-B14F-4D97-AF65-F5344CB8AC3E}">
        <p14:creationId xmlns:p14="http://schemas.microsoft.com/office/powerpoint/2010/main" val="1471704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Remember when looking at these quotes that they are only one-tier of the NIJ peer review process and</a:t>
            </a:r>
            <a:r>
              <a:rPr lang="en-US" sz="1200" kern="1200" baseline="0" dirty="0">
                <a:solidFill>
                  <a:schemeClr val="tx1"/>
                </a:solidFill>
                <a:latin typeface="+mn-lt"/>
                <a:ea typeface="+mn-ea"/>
                <a:cs typeface="+mn-cs"/>
              </a:rPr>
              <a:t> that t</a:t>
            </a:r>
            <a:r>
              <a:rPr lang="en-US" sz="1200" kern="1200" dirty="0">
                <a:solidFill>
                  <a:schemeClr val="tx1"/>
                </a:solidFill>
                <a:latin typeface="+mn-lt"/>
                <a:ea typeface="+mn-ea"/>
                <a:cs typeface="+mn-cs"/>
              </a:rPr>
              <a:t>he NIJ Director is the only one who makes funding decisions. These are common themes that arose in the comments made by external practitioners and scientists. </a:t>
            </a:r>
          </a:p>
          <a:p>
            <a:endParaRPr lang="en-US" dirty="0"/>
          </a:p>
          <a:p>
            <a:pPr marL="171450" indent="-171450">
              <a:buFont typeface="Arial" panose="020B0604020202020204" pitchFamily="34" charset="0"/>
              <a:buChar char="•"/>
            </a:pPr>
            <a:r>
              <a:rPr lang="en-US" dirty="0"/>
              <a:t>Define IRB: Institutional Review Board; protects human subjects and ensures confidentiality of data</a:t>
            </a:r>
          </a:p>
          <a:p>
            <a:pPr marL="171450" indent="-171450">
              <a:buFont typeface="Arial" panose="020B0604020202020204" pitchFamily="34" charset="0"/>
              <a:buChar char="•"/>
            </a:pPr>
            <a:r>
              <a:rPr lang="en-US" dirty="0"/>
              <a:t>Relationships with AI/AN organizations, partnerships, MOU’s,</a:t>
            </a:r>
            <a:r>
              <a:rPr lang="en-US" baseline="0" dirty="0"/>
              <a:t> letters of support, input on the products</a:t>
            </a:r>
          </a:p>
          <a:p>
            <a:pPr marL="171450" indent="-171450">
              <a:buFont typeface="Arial" panose="020B0604020202020204" pitchFamily="34" charset="0"/>
              <a:buChar char="•"/>
            </a:pPr>
            <a:r>
              <a:rPr lang="en-US" baseline="0" dirty="0"/>
              <a:t>Seeking tribal approval via tribal resolution, executive order, or participatory agreement</a:t>
            </a: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41</a:t>
            </a:fld>
            <a:endParaRPr lang="en-US" dirty="0"/>
          </a:p>
        </p:txBody>
      </p:sp>
    </p:spTree>
    <p:extLst>
      <p:ext uri="{BB962C8B-B14F-4D97-AF65-F5344CB8AC3E}">
        <p14:creationId xmlns:p14="http://schemas.microsoft.com/office/powerpoint/2010/main" val="1259063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a:p>
            <a:r>
              <a:rPr lang="en-US" dirty="0"/>
              <a:t>Strength dissemination strategies that focus on getting information to tribal stakeholders and avoid</a:t>
            </a:r>
            <a:r>
              <a:rPr lang="en-US" baseline="0" dirty="0"/>
              <a:t> helicopter research</a:t>
            </a: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42</a:t>
            </a:fld>
            <a:endParaRPr lang="en-US" dirty="0"/>
          </a:p>
        </p:txBody>
      </p:sp>
    </p:spTree>
    <p:extLst>
      <p:ext uri="{BB962C8B-B14F-4D97-AF65-F5344CB8AC3E}">
        <p14:creationId xmlns:p14="http://schemas.microsoft.com/office/powerpoint/2010/main" val="4094531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a:p>
            <a:r>
              <a:rPr lang="en-US" dirty="0"/>
              <a:t>Detail – inclusion, exclusion</a:t>
            </a:r>
            <a:r>
              <a:rPr lang="en-US" baseline="0" dirty="0"/>
              <a:t> criteria for survey and research design, budget narratives, disseminations plans, biggest complaint overall by outside peer reviewers was the need for more detail on every aspect of the proposals</a:t>
            </a: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43</a:t>
            </a:fld>
            <a:endParaRPr lang="en-US" dirty="0"/>
          </a:p>
        </p:txBody>
      </p:sp>
    </p:spTree>
    <p:extLst>
      <p:ext uri="{BB962C8B-B14F-4D97-AF65-F5344CB8AC3E}">
        <p14:creationId xmlns:p14="http://schemas.microsoft.com/office/powerpoint/2010/main" val="4050988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pPr marL="171450" indent="-171450">
              <a:buFont typeface="Arial" panose="020B0604020202020204" pitchFamily="34" charset="0"/>
              <a:buChar char="•"/>
            </a:pPr>
            <a:r>
              <a:rPr lang="en-US" dirty="0"/>
              <a:t>Failing to compensate tribal “partners” for their time, money, and involvement</a:t>
            </a:r>
          </a:p>
          <a:p>
            <a:pPr marL="171450" indent="-171450">
              <a:buFont typeface="Arial" panose="020B0604020202020204" pitchFamily="34" charset="0"/>
              <a:buChar char="•"/>
            </a:pPr>
            <a:r>
              <a:rPr lang="en-US" dirty="0"/>
              <a:t>Mismatch between program narrative and budget narrative </a:t>
            </a:r>
          </a:p>
        </p:txBody>
      </p:sp>
      <p:sp>
        <p:nvSpPr>
          <p:cNvPr id="4" name="Slide Number Placeholder 3"/>
          <p:cNvSpPr>
            <a:spLocks noGrp="1"/>
          </p:cNvSpPr>
          <p:nvPr>
            <p:ph type="sldNum" sz="quarter" idx="10"/>
          </p:nvPr>
        </p:nvSpPr>
        <p:spPr/>
        <p:txBody>
          <a:bodyPr/>
          <a:lstStyle/>
          <a:p>
            <a:fld id="{FF0895B0-EE02-4774-AB5E-8E66DECD5D66}" type="slidenum">
              <a:rPr lang="en-US" smtClean="0"/>
              <a:pPr/>
              <a:t>44</a:t>
            </a:fld>
            <a:endParaRPr lang="en-US" dirty="0"/>
          </a:p>
        </p:txBody>
      </p:sp>
    </p:spTree>
    <p:extLst>
      <p:ext uri="{BB962C8B-B14F-4D97-AF65-F5344CB8AC3E}">
        <p14:creationId xmlns:p14="http://schemas.microsoft.com/office/powerpoint/2010/main" val="314437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45</a:t>
            </a:fld>
            <a:endParaRPr lang="en-US" dirty="0"/>
          </a:p>
        </p:txBody>
      </p:sp>
    </p:spTree>
    <p:extLst>
      <p:ext uri="{BB962C8B-B14F-4D97-AF65-F5344CB8AC3E}">
        <p14:creationId xmlns:p14="http://schemas.microsoft.com/office/powerpoint/2010/main" val="747019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r>
              <a:rPr lang="en-US" dirty="0"/>
              <a:t>Meghan</a:t>
            </a:r>
          </a:p>
          <a:p>
            <a:pPr defTabSz="897301"/>
            <a:r>
              <a:rPr lang="en-US" dirty="0">
                <a:solidFill>
                  <a:srgbClr val="FFFFFF"/>
                </a:solidFill>
                <a:latin typeface="Lucida Grande"/>
                <a:ea typeface="Lucida Grande"/>
                <a:cs typeface="Lucida Grande"/>
              </a:rPr>
              <a:t>Question: What information and resources do you believe would be helpful in facilitating a research partnership with tribal communities and nations?</a:t>
            </a:r>
          </a:p>
          <a:p>
            <a:pPr defTabSz="897301"/>
            <a:endParaRPr lang="en-US" dirty="0">
              <a:solidFill>
                <a:srgbClr val="FFFFFF"/>
              </a:solidFill>
              <a:latin typeface="Lucida Grande"/>
              <a:ea typeface="Lucida Grande"/>
              <a:cs typeface="Lucida Grande"/>
            </a:endParaRPr>
          </a:p>
          <a:p>
            <a:pPr defTabSz="897301"/>
            <a:r>
              <a:rPr lang="en-US" dirty="0">
                <a:solidFill>
                  <a:srgbClr val="FFFFFF"/>
                </a:solidFill>
                <a:latin typeface="Lucida Grande"/>
                <a:ea typeface="Lucida Grande"/>
                <a:cs typeface="Lucida Grande"/>
              </a:rPr>
              <a:t>Variety of Responses- these are representative quotes</a:t>
            </a:r>
          </a:p>
          <a:p>
            <a:pPr defTabSz="897301"/>
            <a:endParaRPr lang="en-US" dirty="0">
              <a:solidFill>
                <a:srgbClr val="FFFFFF"/>
              </a:solidFill>
              <a:latin typeface="Lucida Grande"/>
              <a:ea typeface="Lucida Grande"/>
              <a:cs typeface="Lucida Grande"/>
            </a:endParaRPr>
          </a:p>
          <a:p>
            <a:pPr defTabSz="897301"/>
            <a:r>
              <a:rPr lang="en-US" dirty="0">
                <a:solidFill>
                  <a:srgbClr val="FFFFFF"/>
                </a:solidFill>
                <a:latin typeface="Lucida Grande"/>
                <a:ea typeface="Lucida Grande"/>
                <a:cs typeface="Lucida Grande"/>
              </a:rPr>
              <a:t>A number of respondents stated this was too complex a question for the survey and I think the first quote really gets at what those people were expressing -  that a list of do’s and don’t in tribal research is not sufficient, however we can always improve and the other two quotes represented concrete steps/information that the research community believes are important and need to be flagged when doing tribal research</a:t>
            </a:r>
          </a:p>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solidFill>
                  <a:prstClr val="black"/>
                </a:solidFill>
                <a:latin typeface="Calibri"/>
              </a:rPr>
              <a:pPr/>
              <a:t>46</a:t>
            </a:fld>
            <a:endParaRPr lang="en-US" dirty="0">
              <a:solidFill>
                <a:prstClr val="black"/>
              </a:solidFill>
              <a:latin typeface="Calibri"/>
            </a:endParaRPr>
          </a:p>
        </p:txBody>
      </p:sp>
    </p:spTree>
    <p:extLst>
      <p:ext uri="{BB962C8B-B14F-4D97-AF65-F5344CB8AC3E}">
        <p14:creationId xmlns:p14="http://schemas.microsoft.com/office/powerpoint/2010/main" val="4241301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val="2466372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208666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a:p>
            <a:r>
              <a:rPr lang="en-US" dirty="0"/>
              <a:t>Responses fell into four main thematic groupings:</a:t>
            </a:r>
            <a:r>
              <a:rPr lang="en-US" baseline="0" dirty="0"/>
              <a:t> advertising, - most had not heard of NIJ funding opportunities and encouraged NIJ to “</a:t>
            </a:r>
            <a:r>
              <a:rPr lang="en-US" dirty="0"/>
              <a:t>Routinely disseminate funding opportunity announcements “</a:t>
            </a:r>
            <a:endParaRPr lang="en-US" baseline="0" dirty="0"/>
          </a:p>
          <a:p>
            <a:r>
              <a:rPr lang="en-US" baseline="0" dirty="0"/>
              <a:t> engaging with tribal colleges and communities – tribal colleges</a:t>
            </a:r>
          </a:p>
          <a:p>
            <a:r>
              <a:rPr lang="en-US" baseline="0" dirty="0"/>
              <a:t>providing more external grant application assistance – webinars to provide funding information, clearer criteria of what makes a successful grant application </a:t>
            </a:r>
          </a:p>
          <a:p>
            <a:r>
              <a:rPr lang="en-US" baseline="0" dirty="0"/>
              <a:t>grant structure – Funds to support a planning process that would help determine what NIJ research topics are of interest/importance to our tribes, so we can identify surveillance/research partners who might be relevant partners to carryout the research, changing the funding mechanism from a cooperative agreement to a grant</a:t>
            </a:r>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val="104594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a:p>
            <a:endParaRPr lang="en-US" dirty="0"/>
          </a:p>
          <a:p>
            <a:r>
              <a:rPr lang="en-US" sz="1200" kern="1200" dirty="0">
                <a:solidFill>
                  <a:schemeClr val="tx1"/>
                </a:solidFill>
                <a:effectLst/>
                <a:latin typeface="+mn-lt"/>
                <a:ea typeface="+mn-ea"/>
                <a:cs typeface="+mn-cs"/>
              </a:rPr>
              <a:t>NIJ has been supporting and directing research and evaluation studies on tribal crime and justice issues since the 1980s. Knowing the long history of unethical and unequitable research practices that so many indigenous populations have been subjected to, NIJ follows a basic premise that all of our tribal studies must establish equitable and mutually beneficial research partnerships. Part of this entails using different strategies at different levels.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NIJ encourages research that will support tribal-nation building and cultural goals and values. Specifically, we encourage studies designed to acquire information and knowledge that will enable </a:t>
            </a:r>
            <a:r>
              <a:rPr lang="en-US" sz="1200" b="1" kern="1200" dirty="0">
                <a:solidFill>
                  <a:schemeClr val="tx1"/>
                </a:solidFill>
                <a:effectLst/>
                <a:latin typeface="+mn-lt"/>
                <a:ea typeface="+mn-ea"/>
                <a:cs typeface="+mn-cs"/>
              </a:rPr>
              <a:t>tribes</a:t>
            </a:r>
            <a:r>
              <a:rPr lang="en-US" sz="1200" kern="1200" dirty="0">
                <a:solidFill>
                  <a:schemeClr val="tx1"/>
                </a:solidFill>
                <a:effectLst/>
                <a:latin typeface="+mn-lt"/>
                <a:ea typeface="+mn-ea"/>
                <a:cs typeface="+mn-cs"/>
              </a:rPr>
              <a:t> to make informed decisions about policies, programs, and community action. Therefore, research teams are expected to demonstrate a commitment to conducting sensitive research in tribal communities using a collaborative and participatory approach that ensures transparency, local buy-in, and coordination.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Researcher teams go into this process with an understanding that developing and implementing the project’s activities collaboratively with federal, state, local, and tribal partners is a necessity. By doing so, results from these studies are expected to help establish and enhance justice systems that successfully restore victim safety and promote healing.</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a:t>
            </a:fld>
            <a:endParaRPr lang="en-US" dirty="0"/>
          </a:p>
        </p:txBody>
      </p:sp>
    </p:spTree>
    <p:extLst>
      <p:ext uri="{BB962C8B-B14F-4D97-AF65-F5344CB8AC3E}">
        <p14:creationId xmlns:p14="http://schemas.microsoft.com/office/powerpoint/2010/main" val="4069183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50</a:t>
            </a:fld>
            <a:endParaRPr lang="en-US" dirty="0"/>
          </a:p>
        </p:txBody>
      </p:sp>
    </p:spTree>
    <p:extLst>
      <p:ext uri="{BB962C8B-B14F-4D97-AF65-F5344CB8AC3E}">
        <p14:creationId xmlns:p14="http://schemas.microsoft.com/office/powerpoint/2010/main" val="1515899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endParaRPr lang="en-US" dirty="0"/>
          </a:p>
          <a:p>
            <a:r>
              <a:rPr lang="en-US" dirty="0"/>
              <a:t>No study is perfect.  These are but a few limitations of our study.</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51</a:t>
            </a:fld>
            <a:endParaRPr lang="en-US" dirty="0"/>
          </a:p>
        </p:txBody>
      </p:sp>
    </p:spTree>
    <p:extLst>
      <p:ext uri="{BB962C8B-B14F-4D97-AF65-F5344CB8AC3E}">
        <p14:creationId xmlns:p14="http://schemas.microsoft.com/office/powerpoint/2010/main" val="3184408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52</a:t>
            </a:fld>
            <a:endParaRPr lang="en-US" dirty="0"/>
          </a:p>
        </p:txBody>
      </p:sp>
    </p:spTree>
    <p:extLst>
      <p:ext uri="{BB962C8B-B14F-4D97-AF65-F5344CB8AC3E}">
        <p14:creationId xmlns:p14="http://schemas.microsoft.com/office/powerpoint/2010/main" val="1657979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a:p>
            <a:endParaRPr lang="en-US" dirty="0"/>
          </a:p>
          <a:p>
            <a:r>
              <a:rPr lang="en-US" dirty="0"/>
              <a:t>Our efforts are actually active and continuing – trying a broad array of engagement and collaboration to improve our work with tribal nations.</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53</a:t>
            </a:fld>
            <a:endParaRPr lang="en-US" dirty="0"/>
          </a:p>
        </p:txBody>
      </p:sp>
    </p:spTree>
    <p:extLst>
      <p:ext uri="{BB962C8B-B14F-4D97-AF65-F5344CB8AC3E}">
        <p14:creationId xmlns:p14="http://schemas.microsoft.com/office/powerpoint/2010/main" val="568343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54</a:t>
            </a:fld>
            <a:endParaRPr lang="en-US" dirty="0"/>
          </a:p>
        </p:txBody>
      </p:sp>
    </p:spTree>
    <p:extLst>
      <p:ext uri="{BB962C8B-B14F-4D97-AF65-F5344CB8AC3E}">
        <p14:creationId xmlns:p14="http://schemas.microsoft.com/office/powerpoint/2010/main" val="2071639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56</a:t>
            </a:fld>
            <a:endParaRPr lang="en-US" dirty="0"/>
          </a:p>
        </p:txBody>
      </p:sp>
    </p:spTree>
    <p:extLst>
      <p:ext uri="{BB962C8B-B14F-4D97-AF65-F5344CB8AC3E}">
        <p14:creationId xmlns:p14="http://schemas.microsoft.com/office/powerpoint/2010/main" val="24939927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57</a:t>
            </a:fld>
            <a:endParaRPr lang="en-US" dirty="0"/>
          </a:p>
        </p:txBody>
      </p:sp>
    </p:spTree>
    <p:extLst>
      <p:ext uri="{BB962C8B-B14F-4D97-AF65-F5344CB8AC3E}">
        <p14:creationId xmlns:p14="http://schemas.microsoft.com/office/powerpoint/2010/main" val="378205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10"/>
          </p:nvPr>
        </p:nvSpPr>
        <p:spPr/>
        <p:txBody>
          <a:bodyPr/>
          <a:lstStyle/>
          <a:p>
            <a:fld id="{FF0895B0-EE02-4774-AB5E-8E66DECD5D66}" type="slidenum">
              <a:rPr lang="en-US" smtClean="0"/>
              <a:pPr/>
              <a:t>6</a:t>
            </a:fld>
            <a:endParaRPr lang="en-US" dirty="0"/>
          </a:p>
        </p:txBody>
      </p:sp>
    </p:spTree>
    <p:extLst>
      <p:ext uri="{BB962C8B-B14F-4D97-AF65-F5344CB8AC3E}">
        <p14:creationId xmlns:p14="http://schemas.microsoft.com/office/powerpoint/2010/main" val="137409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a:p>
            <a:r>
              <a:rPr lang="en-US" dirty="0"/>
              <a:t>We throw around this term in our work, but what do we really mean by it?  Most definitions include both an individual and organizational component, which is reflected in the present study by understanding 1. how NIJ can help to enhance individual researcher/evaluator capacity and 2. how NIJ as an organization can be reflexive and enact changes where/when possible to increase R&amp;E on issues of tribal crime and justice.</a:t>
            </a:r>
          </a:p>
          <a:p>
            <a:endParaRPr lang="en-US" dirty="0"/>
          </a:p>
          <a:p>
            <a:r>
              <a:rPr lang="en-US" u="sng" dirty="0">
                <a:hlinkClick r:id="rId3"/>
              </a:rPr>
              <a:t>http://www.who.int/tobacco/control/capacity_building/background/en/</a:t>
            </a:r>
            <a:endParaRPr lang="en-US" dirty="0"/>
          </a:p>
          <a:p>
            <a:r>
              <a:rPr lang="en-US" u="sng" dirty="0">
                <a:hlinkClick r:id="rId4"/>
              </a:rPr>
              <a:t>https://www.cdc.gov/hiv/programs/capacitybuilding/index.html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7</a:t>
            </a:fld>
            <a:endParaRPr lang="en-US" dirty="0"/>
          </a:p>
        </p:txBody>
      </p:sp>
    </p:spTree>
    <p:extLst>
      <p:ext uri="{BB962C8B-B14F-4D97-AF65-F5344CB8AC3E}">
        <p14:creationId xmlns:p14="http://schemas.microsoft.com/office/powerpoint/2010/main" val="320617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R&amp;E capacity challenges are two-fold: approaches to R&amp;E and human resources – we have many related questions…these are just a few.  (Further background will be provided before each section)</a:t>
            </a:r>
          </a:p>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8</a:t>
            </a:fld>
            <a:endParaRPr lang="en-US" dirty="0"/>
          </a:p>
        </p:txBody>
      </p:sp>
    </p:spTree>
    <p:extLst>
      <p:ext uri="{BB962C8B-B14F-4D97-AF65-F5344CB8AC3E}">
        <p14:creationId xmlns:p14="http://schemas.microsoft.com/office/powerpoint/2010/main" val="55912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895B0-EE02-4774-AB5E-8E66DECD5D66}" type="slidenum">
              <a:rPr lang="en-US" smtClean="0"/>
              <a:pPr/>
              <a:t>9</a:t>
            </a:fld>
            <a:endParaRPr lang="en-US" dirty="0"/>
          </a:p>
        </p:txBody>
      </p:sp>
    </p:spTree>
    <p:extLst>
      <p:ext uri="{BB962C8B-B14F-4D97-AF65-F5344CB8AC3E}">
        <p14:creationId xmlns:p14="http://schemas.microsoft.com/office/powerpoint/2010/main" val="4162744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772400" cy="1470025"/>
          </a:xfrm>
        </p:spPr>
        <p:txBody>
          <a:bodyPr>
            <a:normAutofit/>
          </a:bodyPr>
          <a:lstStyle>
            <a:lvl1pPr algn="l">
              <a:defRPr sz="360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752600" y="3200400"/>
            <a:ext cx="6858000" cy="22860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6383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70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62325"/>
            <a:ext cx="7772400" cy="1362075"/>
          </a:xfrm>
        </p:spPr>
        <p:txBody>
          <a:bodyPr anchor="t">
            <a:normAutofit/>
          </a:bodyPr>
          <a:lstStyle>
            <a:lvl1pPr algn="l">
              <a:defRPr sz="2800" b="1" cap="all">
                <a:solidFill>
                  <a:schemeClr val="bg1"/>
                </a:solidFill>
              </a:defRPr>
            </a:lvl1pPr>
          </a:lstStyle>
          <a:p>
            <a:r>
              <a:rPr lang="en-US"/>
              <a:t>Click to edit Master title style</a:t>
            </a:r>
          </a:p>
        </p:txBody>
      </p:sp>
    </p:spTree>
    <p:extLst>
      <p:ext uri="{BB962C8B-B14F-4D97-AF65-F5344CB8AC3E}">
        <p14:creationId xmlns:p14="http://schemas.microsoft.com/office/powerpoint/2010/main" val="92735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40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E11A60-9D2C-42CA-A0DE-BB3E725363D3}" type="slidenum">
              <a:rPr lang="en-US" smtClean="0"/>
              <a:pPr/>
              <a:t>‹#›</a:t>
            </a:fld>
            <a:endParaRPr lang="en-US" dirty="0"/>
          </a:p>
        </p:txBody>
      </p:sp>
    </p:spTree>
    <p:extLst>
      <p:ext uri="{BB962C8B-B14F-4D97-AF65-F5344CB8AC3E}">
        <p14:creationId xmlns:p14="http://schemas.microsoft.com/office/powerpoint/2010/main" val="392505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4040188" cy="563562"/>
          </a:xfrm>
          <a:solidFill>
            <a:srgbClr val="2B69A1"/>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87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24000"/>
            <a:ext cx="4041775" cy="563562"/>
          </a:xfrm>
          <a:solidFill>
            <a:srgbClr val="2B69A1"/>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087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EE11A60-9D2C-42CA-A0DE-BB3E725363D3}" type="slidenum">
              <a:rPr lang="en-US" smtClean="0"/>
              <a:pPr/>
              <a:t>‹#›</a:t>
            </a:fld>
            <a:endParaRPr lang="en-US" dirty="0"/>
          </a:p>
        </p:txBody>
      </p:sp>
    </p:spTree>
    <p:extLst>
      <p:ext uri="{BB962C8B-B14F-4D97-AF65-F5344CB8AC3E}">
        <p14:creationId xmlns:p14="http://schemas.microsoft.com/office/powerpoint/2010/main" val="380318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EE11A60-9D2C-42CA-A0DE-BB3E725363D3}" type="slidenum">
              <a:rPr lang="en-US" smtClean="0"/>
              <a:pPr/>
              <a:t>‹#›</a:t>
            </a:fld>
            <a:endParaRPr lang="en-US" dirty="0"/>
          </a:p>
        </p:txBody>
      </p:sp>
    </p:spTree>
    <p:extLst>
      <p:ext uri="{BB962C8B-B14F-4D97-AF65-F5344CB8AC3E}">
        <p14:creationId xmlns:p14="http://schemas.microsoft.com/office/powerpoint/2010/main" val="160202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EE11A60-9D2C-42CA-A0DE-BB3E725363D3}" type="slidenum">
              <a:rPr lang="en-US" smtClean="0"/>
              <a:pPr/>
              <a:t>‹#›</a:t>
            </a:fld>
            <a:endParaRPr lang="en-US" dirty="0"/>
          </a:p>
        </p:txBody>
      </p:sp>
    </p:spTree>
    <p:extLst>
      <p:ext uri="{BB962C8B-B14F-4D97-AF65-F5344CB8AC3E}">
        <p14:creationId xmlns:p14="http://schemas.microsoft.com/office/powerpoint/2010/main" val="4091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8601"/>
            <a:ext cx="5111750" cy="5791200"/>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390650"/>
            <a:ext cx="3008313" cy="4629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E11A60-9D2C-42CA-A0DE-BB3E725363D3}" type="slidenum">
              <a:rPr lang="en-US" smtClean="0"/>
              <a:pPr/>
              <a:t>‹#›</a:t>
            </a:fld>
            <a:endParaRPr lang="en-US" dirty="0"/>
          </a:p>
        </p:txBody>
      </p:sp>
    </p:spTree>
    <p:extLst>
      <p:ext uri="{BB962C8B-B14F-4D97-AF65-F5344CB8AC3E}">
        <p14:creationId xmlns:p14="http://schemas.microsoft.com/office/powerpoint/2010/main" val="58875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50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E11A60-9D2C-42CA-A0DE-BB3E725363D3}" type="slidenum">
              <a:rPr lang="en-US" smtClean="0"/>
              <a:pPr/>
              <a:t>‹#›</a:t>
            </a:fld>
            <a:endParaRPr lang="en-US" dirty="0"/>
          </a:p>
        </p:txBody>
      </p:sp>
    </p:spTree>
    <p:extLst>
      <p:ext uri="{BB962C8B-B14F-4D97-AF65-F5344CB8AC3E}">
        <p14:creationId xmlns:p14="http://schemas.microsoft.com/office/powerpoint/2010/main" val="208705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90600" y="6553200"/>
            <a:ext cx="9144000" cy="261610"/>
          </a:xfrm>
          <a:prstGeom prst="rect">
            <a:avLst/>
          </a:prstGeom>
          <a:noFill/>
        </p:spPr>
        <p:txBody>
          <a:bodyPr wrap="square" rtlCol="0">
            <a:spAutoFit/>
          </a:bodyPr>
          <a:lstStyle/>
          <a:p>
            <a:pPr algn="ctr"/>
            <a:r>
              <a:rPr lang="en-US" sz="1100" b="1" i="1" kern="1200" dirty="0">
                <a:solidFill>
                  <a:schemeClr val="bg1"/>
                </a:solidFill>
                <a:effectLst/>
                <a:latin typeface="Arial" panose="020B0604020202020204" pitchFamily="34" charset="0"/>
                <a:ea typeface="+mn-ea"/>
                <a:cs typeface="Arial" panose="020B0604020202020204" pitchFamily="34" charset="0"/>
              </a:rPr>
              <a:t>2017 American Indian and Alaska Native National Behavioral Heath Conference</a:t>
            </a:r>
            <a:r>
              <a:rPr lang="en-US" sz="1100" b="1" i="1" dirty="0">
                <a:solidFill>
                  <a:schemeClr val="bg1"/>
                </a:solidFill>
                <a:latin typeface="Arial" panose="020B0604020202020204" pitchFamily="34" charset="0"/>
                <a:cs typeface="Arial" panose="020B0604020202020204" pitchFamily="34" charset="0"/>
              </a:rPr>
              <a:t>, Tulsa, OK | August</a:t>
            </a:r>
            <a:r>
              <a:rPr lang="en-US" sz="1100" b="1" i="1" baseline="0" dirty="0">
                <a:solidFill>
                  <a:schemeClr val="bg1"/>
                </a:solidFill>
                <a:latin typeface="Arial" panose="020B0604020202020204" pitchFamily="34" charset="0"/>
                <a:cs typeface="Arial" panose="020B0604020202020204" pitchFamily="34" charset="0"/>
              </a:rPr>
              <a:t> 2017</a:t>
            </a:r>
            <a:endParaRPr lang="en-US" sz="11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9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p:titleStyle>
    <p:bodyStyle>
      <a:lvl1pPr marL="225425" indent="-225425" algn="l" defTabSz="914400" rtl="0" eaLnBrk="1" latinLnBrk="0" hangingPunct="1">
        <a:spcBef>
          <a:spcPct val="20000"/>
        </a:spcBef>
        <a:buClr>
          <a:srgbClr val="2B69A1"/>
        </a:buClr>
        <a:buFont typeface="Arial" pitchFamily="34" charset="0"/>
        <a:buChar char="•"/>
        <a:defRPr sz="26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rgbClr val="2B69A1"/>
        </a:buClr>
        <a:buFont typeface="Arial" pitchFamily="34" charset="0"/>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rgbClr val="2B69A1"/>
        </a:buClr>
        <a:buFont typeface="Arial" pitchFamily="34" charset="0"/>
        <a:buChar char="•"/>
        <a:defRPr sz="22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rgbClr val="2B69A1"/>
        </a:buClr>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rgbClr val="2B69A1"/>
        </a:buClr>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10"/>
          <p:cNvSpPr>
            <a:spLocks noGrp="1" noChangeArrowheads="1"/>
          </p:cNvSpPr>
          <p:nvPr>
            <p:ph type="title"/>
          </p:nvPr>
        </p:nvSpPr>
        <p:spPr>
          <a:xfrm>
            <a:off x="285750" y="-44450"/>
            <a:ext cx="8572500" cy="255905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a:br>
              <a:rPr lang="en-US" b="0" dirty="0"/>
            </a:br>
            <a:r>
              <a:rPr lang="en-US" dirty="0">
                <a:effectLst>
                  <a:outerShdw blurRad="38100" dist="38100" dir="2700000" algn="tl">
                    <a:srgbClr val="000000">
                      <a:alpha val="43137"/>
                    </a:srgbClr>
                  </a:outerShdw>
                </a:effectLst>
              </a:rPr>
              <a:t>Enhancing the Public Safety of Tribal Nations through Research &amp; Evaluation Capacity Building: </a:t>
            </a:r>
            <a:br>
              <a:rPr lang="en-US"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Recommendations from Tribal Stakeholder Engagement and a Feasibility Study </a:t>
            </a:r>
            <a:endParaRPr lang="en-US" sz="4400" i="1" dirty="0">
              <a:effectLst>
                <a:outerShdw blurRad="38100" dist="38100" dir="2700000" algn="tl">
                  <a:srgbClr val="000000">
                    <a:alpha val="43137"/>
                  </a:srgbClr>
                </a:outerShdw>
              </a:effectLst>
            </a:endParaRPr>
          </a:p>
        </p:txBody>
      </p:sp>
      <p:sp>
        <p:nvSpPr>
          <p:cNvPr id="9222" name="Rectangle 3"/>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eaLnBrk="1" hangingPunct="1">
              <a:spcBef>
                <a:spcPct val="25000"/>
              </a:spcBef>
            </a:pPr>
            <a:endParaRPr lang="en-US" sz="2000" dirty="0">
              <a:latin typeface="Arial" charset="0"/>
            </a:endParaRPr>
          </a:p>
          <a:p>
            <a:pPr marL="342900" indent="-342900" eaLnBrk="1" hangingPunct="1">
              <a:spcBef>
                <a:spcPct val="25000"/>
              </a:spcBef>
            </a:pPr>
            <a:endParaRPr lang="en-US" sz="2000" dirty="0">
              <a:latin typeface="Arial" charset="0"/>
            </a:endParaRPr>
          </a:p>
        </p:txBody>
      </p:sp>
      <p:sp>
        <p:nvSpPr>
          <p:cNvPr id="9224" name="Rectangle 11"/>
          <p:cNvSpPr>
            <a:spLocks noChangeArrowheads="1"/>
          </p:cNvSpPr>
          <p:nvPr/>
        </p:nvSpPr>
        <p:spPr bwMode="auto">
          <a:xfrm>
            <a:off x="685800" y="1905000"/>
            <a:ext cx="7772400" cy="3886200"/>
          </a:xfrm>
          <a:prstGeom prst="rect">
            <a:avLst/>
          </a:prstGeom>
          <a:noFill/>
          <a:ln w="9525">
            <a:noFill/>
            <a:miter lim="800000"/>
            <a:headEnd/>
            <a:tailEnd/>
          </a:ln>
        </p:spPr>
        <p:txBody>
          <a:bodyPr/>
          <a:lstStyle/>
          <a:p>
            <a:pPr marL="342900" indent="-342900" eaLnBrk="1" hangingPunct="1">
              <a:lnSpc>
                <a:spcPct val="90000"/>
              </a:lnSpc>
              <a:spcBef>
                <a:spcPct val="60000"/>
              </a:spcBef>
            </a:pPr>
            <a:r>
              <a:rPr lang="en-US" sz="1800" dirty="0">
                <a:latin typeface="Arial"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1967793025"/>
              </p:ext>
            </p:extLst>
          </p:nvPr>
        </p:nvGraphicFramePr>
        <p:xfrm>
          <a:off x="457200" y="2895600"/>
          <a:ext cx="8401050" cy="3048000"/>
        </p:xfrm>
        <a:graphic>
          <a:graphicData uri="http://schemas.openxmlformats.org/drawingml/2006/table">
            <a:tbl>
              <a:tblPr firstRow="1" firstCol="1" bandRow="1">
                <a:tableStyleId>{5C22544A-7EE6-4342-B048-85BDC9FD1C3A}</a:tableStyleId>
              </a:tblPr>
              <a:tblGrid>
                <a:gridCol w="4745038">
                  <a:extLst>
                    <a:ext uri="{9D8B030D-6E8A-4147-A177-3AD203B41FA5}">
                      <a16:colId xmlns:a16="http://schemas.microsoft.com/office/drawing/2014/main" val="20000"/>
                    </a:ext>
                  </a:extLst>
                </a:gridCol>
                <a:gridCol w="3656012">
                  <a:extLst>
                    <a:ext uri="{9D8B030D-6E8A-4147-A177-3AD203B41FA5}">
                      <a16:colId xmlns:a16="http://schemas.microsoft.com/office/drawing/2014/main" val="20001"/>
                    </a:ext>
                  </a:extLst>
                </a:gridCol>
              </a:tblGrid>
              <a:tr h="1447888">
                <a:tc>
                  <a:txBody>
                    <a:bodyPr/>
                    <a:lstStyle/>
                    <a:p>
                      <a:pPr marL="0" marR="0">
                        <a:spcBef>
                          <a:spcPts val="0"/>
                        </a:spcBef>
                        <a:spcAft>
                          <a:spcPts val="0"/>
                        </a:spcAft>
                      </a:pPr>
                      <a:r>
                        <a:rPr lang="en-US" sz="1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Eugenia Tyner-Dawson (Sac and Fox) </a:t>
                      </a:r>
                    </a:p>
                    <a:p>
                      <a:pPr marL="0" marR="0">
                        <a:spcBef>
                          <a:spcPts val="0"/>
                        </a:spcBef>
                        <a:spcAft>
                          <a:spcPts val="0"/>
                        </a:spcAft>
                      </a:pPr>
                      <a:r>
                        <a:rPr 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Senior Advisor to the Assistant Attorney </a:t>
                      </a:r>
                    </a:p>
                    <a:p>
                      <a:pPr marL="0" marR="0">
                        <a:spcBef>
                          <a:spcPts val="0"/>
                        </a:spcBef>
                        <a:spcAft>
                          <a:spcPts val="0"/>
                        </a:spcAft>
                      </a:pPr>
                      <a:r>
                        <a:rPr 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for Tribal Affairs </a:t>
                      </a:r>
                    </a:p>
                    <a:p>
                      <a:pPr marL="0" marR="0">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of Justice Programs</a:t>
                      </a:r>
                    </a:p>
                    <a:p>
                      <a:pPr marL="0" marR="0">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Department of Justice</a:t>
                      </a:r>
                    </a:p>
                    <a:p>
                      <a:pPr marL="0" marR="0">
                        <a:spcBef>
                          <a:spcPts val="0"/>
                        </a:spcBef>
                        <a:spcAft>
                          <a:spcPts val="0"/>
                        </a:spcAft>
                      </a:pP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Steven Hafner</a:t>
                      </a:r>
                    </a:p>
                    <a:p>
                      <a:pPr marL="0" marR="0" algn="l">
                        <a:spcBef>
                          <a:spcPts val="0"/>
                        </a:spcBef>
                        <a:spcAft>
                          <a:spcPts val="0"/>
                        </a:spcAft>
                      </a:pPr>
                      <a:r>
                        <a:rPr 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Assistant</a:t>
                      </a: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of Research &amp; Evaluation</a:t>
                      </a: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Institute of Justice</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Department of Justice</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58311">
                <a:tc>
                  <a:txBody>
                    <a:bodyPr/>
                    <a:lstStyle/>
                    <a:p>
                      <a:pPr marL="0" marR="0" algn="l">
                        <a:spcBef>
                          <a:spcPts val="0"/>
                        </a:spcBef>
                        <a:spcAft>
                          <a:spcPts val="0"/>
                        </a:spcAft>
                      </a:pPr>
                      <a:r>
                        <a:rPr lang="en-US" sz="1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Meghan Doughty</a:t>
                      </a:r>
                    </a:p>
                    <a:p>
                      <a:pPr marL="0" marR="0" algn="l">
                        <a:spcBef>
                          <a:spcPts val="0"/>
                        </a:spcBef>
                        <a:spcAft>
                          <a:spcPts val="0"/>
                        </a:spcAft>
                      </a:pPr>
                      <a:r>
                        <a:rPr 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Assistant</a:t>
                      </a: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of Research &amp; Evaluation</a:t>
                      </a: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Institute of Justice</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Department of Justice</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Anika Akhter</a:t>
                      </a:r>
                    </a:p>
                    <a:p>
                      <a:pPr marL="0" marR="0" algn="l">
                        <a:spcBef>
                          <a:spcPts val="0"/>
                        </a:spcBef>
                        <a:spcAft>
                          <a:spcPts val="0"/>
                        </a:spcAft>
                      </a:pPr>
                      <a:r>
                        <a:rPr 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OMH YHEMOP Health Equity Fellow</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of Research &amp; Evaluation</a:t>
                      </a:r>
                    </a:p>
                    <a:p>
                      <a:pPr marL="0" marR="0" algn="l">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Institute of Justice</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Department of Justice</a:t>
                      </a:r>
                    </a:p>
                    <a:p>
                      <a:pPr marL="0" marR="0" algn="r">
                        <a:spcBef>
                          <a:spcPts val="0"/>
                        </a:spcBef>
                        <a:spcAft>
                          <a:spcPts val="0"/>
                        </a:spcAft>
                      </a:pPr>
                      <a:endParaRPr lang="en-US" sz="1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3" name="Straight Connector 2">
            <a:extLst>
              <a:ext uri="{FF2B5EF4-FFF2-40B4-BE49-F238E27FC236}">
                <a16:creationId xmlns:a16="http://schemas.microsoft.com/office/drawing/2014/main" id="{E19A7CC0-0748-4566-B81B-91CD990C36CF}"/>
              </a:ext>
            </a:extLst>
          </p:cNvPr>
          <p:cNvCxnSpPr>
            <a:cxnSpLocks/>
          </p:cNvCxnSpPr>
          <p:nvPr/>
        </p:nvCxnSpPr>
        <p:spPr>
          <a:xfrm>
            <a:off x="495300" y="2667000"/>
            <a:ext cx="81153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84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pPr algn="ctr"/>
            <a:r>
              <a:rPr lang="en-US" sz="4000" dirty="0">
                <a:effectLst>
                  <a:outerShdw blurRad="38100" dist="38100" dir="2700000" algn="tl">
                    <a:srgbClr val="000000">
                      <a:alpha val="43137"/>
                    </a:srgbClr>
                  </a:outerShdw>
                </a:effectLst>
              </a:rPr>
              <a:t>The “Evidence-based” Approach</a:t>
            </a:r>
          </a:p>
        </p:txBody>
      </p:sp>
      <p:sp>
        <p:nvSpPr>
          <p:cNvPr id="3" name="Content Placeholder 2"/>
          <p:cNvSpPr>
            <a:spLocks noGrp="1"/>
          </p:cNvSpPr>
          <p:nvPr>
            <p:ph idx="1"/>
          </p:nvPr>
        </p:nvSpPr>
        <p:spPr/>
        <p:txBody>
          <a:bodyPr>
            <a:normAutofit/>
          </a:bodyPr>
          <a:lstStyle/>
          <a:p>
            <a:pPr>
              <a:buClr>
                <a:srgbClr val="FFC000"/>
              </a:buClr>
            </a:pPr>
            <a:r>
              <a:rPr lang="en-US" sz="3200" b="1" dirty="0"/>
              <a:t>Evidence-based paradigm</a:t>
            </a:r>
          </a:p>
          <a:p>
            <a:pPr lvl="1">
              <a:buClr>
                <a:srgbClr val="FFC000"/>
              </a:buClr>
            </a:pPr>
            <a:r>
              <a:rPr lang="en-US" sz="3200" dirty="0"/>
              <a:t>Need data for funding applications</a:t>
            </a:r>
          </a:p>
          <a:p>
            <a:pPr lvl="1">
              <a:buClr>
                <a:srgbClr val="FFC000"/>
              </a:buClr>
            </a:pPr>
            <a:r>
              <a:rPr lang="en-US" sz="3200" dirty="0"/>
              <a:t>Evaluation requirements for funding</a:t>
            </a:r>
          </a:p>
          <a:p>
            <a:pPr lvl="1">
              <a:buClr>
                <a:srgbClr val="FFC000"/>
              </a:buClr>
            </a:pPr>
            <a:endParaRPr lang="en-US" sz="3200" dirty="0"/>
          </a:p>
          <a:p>
            <a:pPr>
              <a:buClr>
                <a:srgbClr val="FFC000"/>
              </a:buClr>
            </a:pPr>
            <a:r>
              <a:rPr lang="en-US" sz="3200" dirty="0"/>
              <a:t>Not always appropriate to evaluate cultural practices using standard Western approaches</a:t>
            </a:r>
          </a:p>
          <a:p>
            <a:pPr>
              <a:buClr>
                <a:srgbClr val="FFC000"/>
              </a:buClr>
            </a:pPr>
            <a:endParaRPr lang="en-US" sz="3200" dirty="0"/>
          </a:p>
          <a:p>
            <a:pPr marL="0" indent="0">
              <a:buClr>
                <a:srgbClr val="FFC000"/>
              </a:buClr>
              <a:buNone/>
            </a:pPr>
            <a:endParaRPr lang="en-US" sz="3200" dirty="0"/>
          </a:p>
          <a:p>
            <a:pPr lvl="1">
              <a:buClr>
                <a:srgbClr val="FFC000"/>
              </a:buClr>
            </a:pPr>
            <a:endParaRPr lang="en-US" sz="3200" dirty="0"/>
          </a:p>
          <a:p>
            <a:pPr>
              <a:buClr>
                <a:srgbClr val="FFC000"/>
              </a:buClr>
            </a:pPr>
            <a:endParaRPr lang="en-US" sz="3200" dirty="0"/>
          </a:p>
          <a:p>
            <a:pPr>
              <a:buClr>
                <a:srgbClr val="FFC000"/>
              </a:buClr>
            </a:pPr>
            <a:endParaRPr lang="en-US" sz="3200" dirty="0"/>
          </a:p>
          <a:p>
            <a:pPr>
              <a:buClr>
                <a:srgbClr val="FFC000"/>
              </a:buClr>
            </a:pPr>
            <a:endParaRPr lang="en-US" sz="3200" dirty="0"/>
          </a:p>
        </p:txBody>
      </p:sp>
    </p:spTree>
    <p:extLst>
      <p:ext uri="{BB962C8B-B14F-4D97-AF65-F5344CB8AC3E}">
        <p14:creationId xmlns:p14="http://schemas.microsoft.com/office/powerpoint/2010/main" val="372839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97F2D-D36E-41ED-A8EE-1399E5231EA9}"/>
              </a:ext>
            </a:extLst>
          </p:cNvPr>
          <p:cNvPicPr>
            <a:picLocks noChangeAspect="1"/>
          </p:cNvPicPr>
          <p:nvPr/>
        </p:nvPicPr>
        <p:blipFill rotWithShape="1">
          <a:blip r:embed="rId3"/>
          <a:srcRect b="18921"/>
          <a:stretch/>
        </p:blipFill>
        <p:spPr>
          <a:xfrm>
            <a:off x="0" y="2177"/>
            <a:ext cx="7195399" cy="5560423"/>
          </a:xfrm>
          <a:prstGeom prst="rect">
            <a:avLst/>
          </a:prstGeom>
        </p:spPr>
      </p:pic>
      <p:pic>
        <p:nvPicPr>
          <p:cNvPr id="5" name="Picture 4">
            <a:extLst>
              <a:ext uri="{FF2B5EF4-FFF2-40B4-BE49-F238E27FC236}">
                <a16:creationId xmlns:a16="http://schemas.microsoft.com/office/drawing/2014/main" id="{F5D0ABDA-CED9-424C-971E-58BF1B36BE24}"/>
              </a:ext>
            </a:extLst>
          </p:cNvPr>
          <p:cNvPicPr>
            <a:picLocks noChangeAspect="1"/>
          </p:cNvPicPr>
          <p:nvPr/>
        </p:nvPicPr>
        <p:blipFill>
          <a:blip r:embed="rId4"/>
          <a:stretch>
            <a:fillRect/>
          </a:stretch>
        </p:blipFill>
        <p:spPr>
          <a:xfrm>
            <a:off x="2789046" y="2133600"/>
            <a:ext cx="6354954" cy="4617172"/>
          </a:xfrm>
          <a:prstGeom prst="rect">
            <a:avLst/>
          </a:prstGeom>
        </p:spPr>
      </p:pic>
    </p:spTree>
    <p:extLst>
      <p:ext uri="{BB962C8B-B14F-4D97-AF65-F5344CB8AC3E}">
        <p14:creationId xmlns:p14="http://schemas.microsoft.com/office/powerpoint/2010/main" val="314768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C9AE-5E55-4C17-96D0-EDF8860FD122}"/>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Tribal engagement</a:t>
            </a:r>
          </a:p>
        </p:txBody>
      </p:sp>
    </p:spTree>
    <p:extLst>
      <p:ext uri="{BB962C8B-B14F-4D97-AF65-F5344CB8AC3E}">
        <p14:creationId xmlns:p14="http://schemas.microsoft.com/office/powerpoint/2010/main" val="182841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FCC2-6CC7-4B66-8F18-56DF4514C681}"/>
              </a:ext>
            </a:extLst>
          </p:cNvPr>
          <p:cNvSpPr>
            <a:spLocks noGrp="1"/>
          </p:cNvSpPr>
          <p:nvPr>
            <p:ph type="title"/>
          </p:nvPr>
        </p:nvSpPr>
        <p:spPr>
          <a:xfrm>
            <a:off x="457199" y="-300446"/>
            <a:ext cx="8229600" cy="1143000"/>
          </a:xfrm>
        </p:spPr>
        <p:txBody>
          <a:bodyPr>
            <a:normAutofit/>
          </a:bodyPr>
          <a:lstStyle/>
          <a:p>
            <a:pPr algn="ctr"/>
            <a:r>
              <a:rPr lang="en-US" sz="3600" dirty="0">
                <a:effectLst>
                  <a:outerShdw blurRad="38100" dist="38100" dir="2700000" algn="tl">
                    <a:srgbClr val="000000">
                      <a:alpha val="43137"/>
                    </a:srgbClr>
                  </a:outerShdw>
                </a:effectLst>
              </a:rPr>
              <a:t>Listening Sessions</a:t>
            </a:r>
          </a:p>
        </p:txBody>
      </p:sp>
      <p:pic>
        <p:nvPicPr>
          <p:cNvPr id="6" name="Picture 5">
            <a:extLst>
              <a:ext uri="{FF2B5EF4-FFF2-40B4-BE49-F238E27FC236}">
                <a16:creationId xmlns:a16="http://schemas.microsoft.com/office/drawing/2014/main" id="{738E4C52-3F14-4003-8D93-2C5A1FA3E9BC}"/>
              </a:ext>
            </a:extLst>
          </p:cNvPr>
          <p:cNvPicPr>
            <a:picLocks noChangeAspect="1"/>
          </p:cNvPicPr>
          <p:nvPr/>
        </p:nvPicPr>
        <p:blipFill>
          <a:blip r:embed="rId3"/>
          <a:stretch>
            <a:fillRect/>
          </a:stretch>
        </p:blipFill>
        <p:spPr>
          <a:xfrm>
            <a:off x="42861" y="1066800"/>
            <a:ext cx="9058275" cy="2257425"/>
          </a:xfrm>
          <a:prstGeom prst="rect">
            <a:avLst/>
          </a:prstGeom>
        </p:spPr>
      </p:pic>
      <p:pic>
        <p:nvPicPr>
          <p:cNvPr id="7" name="Picture 6">
            <a:extLst>
              <a:ext uri="{FF2B5EF4-FFF2-40B4-BE49-F238E27FC236}">
                <a16:creationId xmlns:a16="http://schemas.microsoft.com/office/drawing/2014/main" id="{842D59CF-48FB-4E8D-8033-94453890C888}"/>
              </a:ext>
            </a:extLst>
          </p:cNvPr>
          <p:cNvPicPr>
            <a:picLocks noChangeAspect="1"/>
          </p:cNvPicPr>
          <p:nvPr/>
        </p:nvPicPr>
        <p:blipFill>
          <a:blip r:embed="rId4"/>
          <a:stretch>
            <a:fillRect/>
          </a:stretch>
        </p:blipFill>
        <p:spPr>
          <a:xfrm>
            <a:off x="0" y="3505200"/>
            <a:ext cx="9144000" cy="2397802"/>
          </a:xfrm>
          <a:prstGeom prst="rect">
            <a:avLst/>
          </a:prstGeom>
        </p:spPr>
      </p:pic>
    </p:spTree>
    <p:extLst>
      <p:ext uri="{BB962C8B-B14F-4D97-AF65-F5344CB8AC3E}">
        <p14:creationId xmlns:p14="http://schemas.microsoft.com/office/powerpoint/2010/main" val="147256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3EFD-6D51-46C4-AE53-C57F2B6BAADE}"/>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4665EC8A-C425-448E-84FF-879CDBD5FDD3}"/>
              </a:ext>
            </a:extLst>
          </p:cNvPr>
          <p:cNvSpPr>
            <a:spLocks noGrp="1"/>
          </p:cNvSpPr>
          <p:nvPr>
            <p:ph idx="1"/>
          </p:nvPr>
        </p:nvSpPr>
        <p:spPr/>
        <p:txBody>
          <a:bodyPr>
            <a:normAutofit/>
          </a:bodyPr>
          <a:lstStyle/>
          <a:p>
            <a:r>
              <a:rPr lang="en-US" sz="2800" dirty="0"/>
              <a:t>Challenges and concerns related to evaluation of cultural practices:</a:t>
            </a:r>
          </a:p>
          <a:p>
            <a:pPr lvl="1"/>
            <a:r>
              <a:rPr lang="en-US" sz="2800" dirty="0">
                <a:sym typeface="Wingdings" panose="05000000000000000000" pitchFamily="2" charset="2"/>
              </a:rPr>
              <a:t>Sacred nature</a:t>
            </a:r>
          </a:p>
          <a:p>
            <a:pPr lvl="1"/>
            <a:r>
              <a:rPr lang="en-US" sz="2800" dirty="0"/>
              <a:t>Monetization </a:t>
            </a:r>
            <a:endParaRPr lang="en-US" sz="2800" dirty="0">
              <a:sym typeface="Wingdings" panose="05000000000000000000" pitchFamily="2" charset="2"/>
            </a:endParaRPr>
          </a:p>
          <a:p>
            <a:pPr lvl="1"/>
            <a:r>
              <a:rPr lang="en-US" sz="2800" dirty="0"/>
              <a:t>Inappropriateness of Western research methods</a:t>
            </a:r>
          </a:p>
          <a:p>
            <a:pPr lvl="1"/>
            <a:r>
              <a:rPr lang="en-US" sz="2800" dirty="0">
                <a:sym typeface="Wingdings" panose="05000000000000000000" pitchFamily="2" charset="2"/>
              </a:rPr>
              <a:t>Perceived ineffectiveness of cultural practices</a:t>
            </a:r>
          </a:p>
          <a:p>
            <a:pPr lvl="1"/>
            <a:endParaRPr lang="en-US" sz="2800" dirty="0"/>
          </a:p>
          <a:p>
            <a:pPr lvl="1"/>
            <a:endParaRPr lang="en-US" sz="2800" dirty="0"/>
          </a:p>
          <a:p>
            <a:pPr lvl="1"/>
            <a:endParaRPr lang="en-US" sz="2800" dirty="0"/>
          </a:p>
          <a:p>
            <a:endParaRPr lang="en-US" sz="2800" dirty="0"/>
          </a:p>
        </p:txBody>
      </p:sp>
    </p:spTree>
    <p:extLst>
      <p:ext uri="{BB962C8B-B14F-4D97-AF65-F5344CB8AC3E}">
        <p14:creationId xmlns:p14="http://schemas.microsoft.com/office/powerpoint/2010/main" val="355939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B5B1-8303-485B-8D04-BA609F7AAF43}"/>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9BA99E70-7F58-41AB-A71B-6D40BD1BE75E}"/>
              </a:ext>
            </a:extLst>
          </p:cNvPr>
          <p:cNvSpPr>
            <a:spLocks noGrp="1"/>
          </p:cNvSpPr>
          <p:nvPr>
            <p:ph idx="1"/>
          </p:nvPr>
        </p:nvSpPr>
        <p:spPr/>
        <p:txBody>
          <a:bodyPr>
            <a:normAutofit/>
          </a:bodyPr>
          <a:lstStyle/>
          <a:p>
            <a:r>
              <a:rPr lang="en-US" sz="2800" dirty="0">
                <a:sym typeface="Wingdings" panose="05000000000000000000" pitchFamily="2" charset="2"/>
              </a:rPr>
              <a:t>Issues with evidence-based practices:</a:t>
            </a:r>
          </a:p>
          <a:p>
            <a:pPr lvl="1"/>
            <a:r>
              <a:rPr lang="en-US" sz="2800" dirty="0">
                <a:sym typeface="Wingdings" panose="05000000000000000000" pitchFamily="2" charset="2"/>
              </a:rPr>
              <a:t>Overgeneralization of study findings</a:t>
            </a:r>
          </a:p>
          <a:p>
            <a:pPr lvl="1"/>
            <a:r>
              <a:rPr lang="en-US" sz="2800" dirty="0">
                <a:sym typeface="Wingdings" panose="05000000000000000000" pitchFamily="2" charset="2"/>
              </a:rPr>
              <a:t>Ineffectiveness in tribal communities </a:t>
            </a:r>
          </a:p>
          <a:p>
            <a:pPr lvl="1"/>
            <a:r>
              <a:rPr lang="en-US" sz="2800" dirty="0">
                <a:sym typeface="Wingdings" panose="05000000000000000000" pitchFamily="2" charset="2"/>
              </a:rPr>
              <a:t>Do not account for traditional/cultural practices</a:t>
            </a:r>
          </a:p>
          <a:p>
            <a:pPr lvl="1"/>
            <a:r>
              <a:rPr lang="en-US" sz="2800" dirty="0">
                <a:sym typeface="Wingdings" panose="05000000000000000000" pitchFamily="2" charset="2"/>
              </a:rPr>
              <a:t>One-size-fits-all approach</a:t>
            </a:r>
          </a:p>
          <a:p>
            <a:pPr lvl="1"/>
            <a:endParaRPr lang="en-US" sz="2800" dirty="0">
              <a:sym typeface="Wingdings" panose="05000000000000000000" pitchFamily="2" charset="2"/>
            </a:endParaRPr>
          </a:p>
        </p:txBody>
      </p:sp>
    </p:spTree>
    <p:extLst>
      <p:ext uri="{BB962C8B-B14F-4D97-AF65-F5344CB8AC3E}">
        <p14:creationId xmlns:p14="http://schemas.microsoft.com/office/powerpoint/2010/main" val="43112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1008CE-E0BF-49A2-B638-98EAA28F0E16}"/>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Practice-Based Evidence</a:t>
            </a:r>
          </a:p>
        </p:txBody>
      </p:sp>
      <p:sp>
        <p:nvSpPr>
          <p:cNvPr id="4" name="Content Placeholder 3">
            <a:extLst>
              <a:ext uri="{FF2B5EF4-FFF2-40B4-BE49-F238E27FC236}">
                <a16:creationId xmlns:a16="http://schemas.microsoft.com/office/drawing/2014/main" id="{F8FD34C6-43FC-4F6C-9CAE-B976C219034E}"/>
              </a:ext>
            </a:extLst>
          </p:cNvPr>
          <p:cNvSpPr>
            <a:spLocks noGrp="1"/>
          </p:cNvSpPr>
          <p:nvPr>
            <p:ph idx="1"/>
          </p:nvPr>
        </p:nvSpPr>
        <p:spPr/>
        <p:txBody>
          <a:bodyPr>
            <a:normAutofit fontScale="92500"/>
          </a:bodyPr>
          <a:lstStyle/>
          <a:p>
            <a:r>
              <a:rPr lang="en-US" sz="2800" dirty="0"/>
              <a:t>Evidence-based practice </a:t>
            </a:r>
            <a:r>
              <a:rPr lang="en-US" sz="2800" dirty="0">
                <a:sym typeface="Wingdings" panose="05000000000000000000" pitchFamily="2" charset="2"/>
              </a:rPr>
              <a:t> Practice-based evidence</a:t>
            </a:r>
            <a:endParaRPr lang="en-US" sz="2800" dirty="0"/>
          </a:p>
          <a:p>
            <a:r>
              <a:rPr lang="en-US" sz="2800" dirty="0"/>
              <a:t>What is practice-based evidence?</a:t>
            </a:r>
          </a:p>
          <a:p>
            <a:pPr lvl="1"/>
            <a:r>
              <a:rPr lang="en-US" sz="2600" dirty="0"/>
              <a:t>Example: Oregon Tribal Best Practices</a:t>
            </a:r>
          </a:p>
          <a:p>
            <a:r>
              <a:rPr lang="en-US" sz="2800" dirty="0"/>
              <a:t>Receptivity by funders: SAMHSA, IHS</a:t>
            </a:r>
          </a:p>
          <a:p>
            <a:r>
              <a:rPr lang="en-US" sz="2800" dirty="0"/>
              <a:t>Barriers to implementation</a:t>
            </a:r>
          </a:p>
          <a:p>
            <a:pPr lvl="1"/>
            <a:r>
              <a:rPr lang="en-US" sz="2800" dirty="0"/>
              <a:t>Scientific/research culture</a:t>
            </a:r>
          </a:p>
          <a:p>
            <a:pPr lvl="1"/>
            <a:r>
              <a:rPr lang="en-US" sz="2800" dirty="0"/>
              <a:t>Lack of funding</a:t>
            </a:r>
          </a:p>
          <a:p>
            <a:r>
              <a:rPr lang="en-US" sz="2800" dirty="0"/>
              <a:t>Limitation</a:t>
            </a:r>
          </a:p>
          <a:p>
            <a:pPr lvl="1"/>
            <a:r>
              <a:rPr lang="en-US" sz="2800" dirty="0"/>
              <a:t>Precludes generalization </a:t>
            </a:r>
          </a:p>
          <a:p>
            <a:pPr lvl="1"/>
            <a:endParaRPr lang="en-US" sz="2800" dirty="0"/>
          </a:p>
        </p:txBody>
      </p:sp>
    </p:spTree>
    <p:extLst>
      <p:ext uri="{BB962C8B-B14F-4D97-AF65-F5344CB8AC3E}">
        <p14:creationId xmlns:p14="http://schemas.microsoft.com/office/powerpoint/2010/main" val="306944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6EB0-8419-4B26-8124-6533A4339FC2}"/>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60DF6CC4-BD6B-45FE-BA31-CF5316282FE7}"/>
              </a:ext>
            </a:extLst>
          </p:cNvPr>
          <p:cNvSpPr>
            <a:spLocks noGrp="1"/>
          </p:cNvSpPr>
          <p:nvPr>
            <p:ph idx="1"/>
          </p:nvPr>
        </p:nvSpPr>
        <p:spPr/>
        <p:txBody>
          <a:bodyPr>
            <a:normAutofit/>
          </a:bodyPr>
          <a:lstStyle/>
          <a:p>
            <a:r>
              <a:rPr lang="en-US" sz="2800" dirty="0"/>
              <a:t>Suggestions on how to move towards practice-based evidence:</a:t>
            </a:r>
          </a:p>
          <a:p>
            <a:pPr lvl="1"/>
            <a:r>
              <a:rPr lang="en-US" sz="2800" dirty="0"/>
              <a:t>Programs </a:t>
            </a:r>
            <a:r>
              <a:rPr lang="en-US" sz="2800" dirty="0">
                <a:sym typeface="Wingdings" panose="05000000000000000000" pitchFamily="2" charset="2"/>
              </a:rPr>
              <a:t> cultural connectedness  positive outcomes (e.g. resilience) </a:t>
            </a:r>
          </a:p>
          <a:p>
            <a:pPr lvl="1"/>
            <a:r>
              <a:rPr lang="en-US" sz="2800" dirty="0">
                <a:sym typeface="Wingdings" panose="05000000000000000000" pitchFamily="2" charset="2"/>
              </a:rPr>
              <a:t>Statement by tribal leaders </a:t>
            </a:r>
          </a:p>
          <a:p>
            <a:pPr lvl="1"/>
            <a:r>
              <a:rPr lang="en-US" sz="2800" dirty="0">
                <a:sym typeface="Wingdings" panose="05000000000000000000" pitchFamily="2" charset="2"/>
              </a:rPr>
              <a:t>Tribal determination of success</a:t>
            </a:r>
          </a:p>
          <a:p>
            <a:pPr lvl="1"/>
            <a:r>
              <a:rPr lang="en-US" sz="2800" dirty="0">
                <a:sym typeface="Wingdings" panose="05000000000000000000" pitchFamily="2" charset="2"/>
              </a:rPr>
              <a:t>Use of qualitative data</a:t>
            </a:r>
          </a:p>
          <a:p>
            <a:pPr marL="457200" lvl="1" indent="0">
              <a:buNone/>
            </a:pPr>
            <a:endParaRPr lang="en-US" sz="2800" dirty="0"/>
          </a:p>
          <a:p>
            <a:pPr lvl="1"/>
            <a:endParaRPr lang="en-US" sz="2800" dirty="0"/>
          </a:p>
          <a:p>
            <a:pPr lvl="1"/>
            <a:endParaRPr lang="en-US" sz="2800" dirty="0"/>
          </a:p>
        </p:txBody>
      </p:sp>
    </p:spTree>
    <p:extLst>
      <p:ext uri="{BB962C8B-B14F-4D97-AF65-F5344CB8AC3E}">
        <p14:creationId xmlns:p14="http://schemas.microsoft.com/office/powerpoint/2010/main" val="26338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A422-9FA2-49E1-BB71-CA6100A1EEE3}"/>
              </a:ext>
            </a:extLst>
          </p:cNvPr>
          <p:cNvSpPr>
            <a:spLocks noGrp="1"/>
          </p:cNvSpPr>
          <p:nvPr>
            <p:ph type="title"/>
          </p:nvPr>
        </p:nvSpPr>
        <p:spPr>
          <a:xfrm>
            <a:off x="722312" y="3362325"/>
            <a:ext cx="8040687" cy="1362075"/>
          </a:xfrm>
        </p:spPr>
        <p:txBody>
          <a:bodyPr>
            <a:normAutofit/>
          </a:bodyPr>
          <a:lstStyle/>
          <a:p>
            <a:r>
              <a:rPr lang="en-US" sz="3600" dirty="0">
                <a:effectLst>
                  <a:outerShdw blurRad="38100" dist="38100" dir="2700000" algn="tl">
                    <a:srgbClr val="000000">
                      <a:alpha val="43137"/>
                    </a:srgbClr>
                  </a:outerShdw>
                </a:effectLst>
              </a:rPr>
              <a:t>Research: </a:t>
            </a:r>
            <a:r>
              <a:rPr lang="en-US" sz="3600" b="0" dirty="0">
                <a:effectLst>
                  <a:outerShdw blurRad="38100" dist="38100" dir="2700000" algn="tl">
                    <a:srgbClr val="000000">
                      <a:alpha val="43137"/>
                    </a:srgbClr>
                  </a:outerShdw>
                </a:effectLst>
              </a:rPr>
              <a:t>Literature Review</a:t>
            </a:r>
          </a:p>
        </p:txBody>
      </p:sp>
    </p:spTree>
    <p:extLst>
      <p:ext uri="{BB962C8B-B14F-4D97-AF65-F5344CB8AC3E}">
        <p14:creationId xmlns:p14="http://schemas.microsoft.com/office/powerpoint/2010/main" val="82104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719F-C916-4FC2-87D5-7038F1F15069}"/>
              </a:ext>
            </a:extLst>
          </p:cNvPr>
          <p:cNvSpPr>
            <a:spLocks noGrp="1"/>
          </p:cNvSpPr>
          <p:nvPr>
            <p:ph type="title"/>
          </p:nvPr>
        </p:nvSpPr>
        <p:spPr>
          <a:xfrm>
            <a:off x="457200" y="381000"/>
            <a:ext cx="8229600" cy="579437"/>
          </a:xfrm>
        </p:spPr>
        <p:txBody>
          <a:bodyPr>
            <a:noAutofit/>
          </a:bodyPr>
          <a:lstStyle/>
          <a:p>
            <a:r>
              <a:rPr lang="en-US" sz="3600" dirty="0"/>
              <a:t>Measurement of Ethnic Identity</a:t>
            </a:r>
          </a:p>
        </p:txBody>
      </p:sp>
      <p:sp>
        <p:nvSpPr>
          <p:cNvPr id="3" name="Content Placeholder 2">
            <a:extLst>
              <a:ext uri="{FF2B5EF4-FFF2-40B4-BE49-F238E27FC236}">
                <a16:creationId xmlns:a16="http://schemas.microsoft.com/office/drawing/2014/main" id="{9E140BED-C9D5-4F61-868B-BDA36423939E}"/>
              </a:ext>
            </a:extLst>
          </p:cNvPr>
          <p:cNvSpPr>
            <a:spLocks noGrp="1"/>
          </p:cNvSpPr>
          <p:nvPr>
            <p:ph idx="1"/>
          </p:nvPr>
        </p:nvSpPr>
        <p:spPr>
          <a:xfrm>
            <a:off x="457200" y="1143000"/>
            <a:ext cx="8763000" cy="5287963"/>
          </a:xfrm>
        </p:spPr>
        <p:txBody>
          <a:bodyPr>
            <a:normAutofit/>
          </a:bodyPr>
          <a:lstStyle/>
          <a:p>
            <a:r>
              <a:rPr lang="en-US" sz="2800" dirty="0"/>
              <a:t>Data collection methods </a:t>
            </a:r>
          </a:p>
          <a:p>
            <a:pPr lvl="1"/>
            <a:r>
              <a:rPr lang="en-US" sz="2800" dirty="0"/>
              <a:t>Self-administered questionnaires (n=49)</a:t>
            </a:r>
          </a:p>
          <a:p>
            <a:pPr lvl="2"/>
            <a:r>
              <a:rPr lang="en-US" sz="2800" dirty="0"/>
              <a:t>Orthogonal Cultural Identification Scale (n=11) </a:t>
            </a:r>
          </a:p>
          <a:p>
            <a:pPr lvl="2"/>
            <a:r>
              <a:rPr lang="en-US" sz="2800" dirty="0"/>
              <a:t>Multigroup Ethnic Identity Measure (n=7)</a:t>
            </a:r>
          </a:p>
          <a:p>
            <a:pPr lvl="2"/>
            <a:r>
              <a:rPr lang="en-US" sz="2800" dirty="0"/>
              <a:t>Vancouver Index of Acculturation (n=4)</a:t>
            </a:r>
          </a:p>
          <a:p>
            <a:pPr lvl="1"/>
            <a:r>
              <a:rPr lang="en-US" sz="2800" dirty="0"/>
              <a:t>Interviews (n=7)</a:t>
            </a:r>
          </a:p>
          <a:p>
            <a:pPr lvl="1"/>
            <a:r>
              <a:rPr lang="en-US" sz="2800" dirty="0"/>
              <a:t>Talking circles (n=2)</a:t>
            </a:r>
          </a:p>
          <a:p>
            <a:pPr lvl="1"/>
            <a:r>
              <a:rPr lang="en-US" sz="2800" dirty="0"/>
              <a:t>Focus group (n=2)</a:t>
            </a:r>
          </a:p>
          <a:p>
            <a:pPr lvl="1"/>
            <a:r>
              <a:rPr lang="en-US" sz="2800" dirty="0"/>
              <a:t>Case study (n=1)</a:t>
            </a:r>
          </a:p>
          <a:p>
            <a:pPr marL="0" indent="0">
              <a:buNone/>
            </a:pP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91273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26" y="2569791"/>
            <a:ext cx="7556187" cy="1362075"/>
          </a:xfrm>
        </p:spPr>
        <p:txBody>
          <a:bodyPr>
            <a:normAutofit/>
          </a:bodyPr>
          <a:lstStyle/>
          <a:p>
            <a:pPr algn="ctr"/>
            <a:r>
              <a:rPr lang="en-US" sz="3600" dirty="0">
                <a:effectLst>
                  <a:outerShdw blurRad="38100" dist="38100" dir="2700000" algn="tl">
                    <a:srgbClr val="000000">
                      <a:alpha val="43137"/>
                    </a:srgbClr>
                  </a:outerShdw>
                </a:effectLst>
              </a:rPr>
              <a:t>Tribal culture &amp; Traditions</a:t>
            </a:r>
            <a:br>
              <a:rPr lang="en-US" sz="3600" dirty="0">
                <a:effectLst>
                  <a:outerShdw blurRad="38100" dist="38100" dir="2700000" algn="tl">
                    <a:srgbClr val="000000">
                      <a:alpha val="43137"/>
                    </a:srgbClr>
                  </a:outerShdw>
                </a:effectLst>
              </a:rPr>
            </a:br>
            <a:endParaRPr lang="en-US" sz="36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2" y="230564"/>
            <a:ext cx="2591951" cy="18268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096" y="238106"/>
            <a:ext cx="2619375" cy="18192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20" y="3581400"/>
            <a:ext cx="2427643" cy="1752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1096" y="3581400"/>
            <a:ext cx="2619375" cy="1752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9303" y="2209800"/>
            <a:ext cx="1219200" cy="3680242"/>
          </a:xfrm>
          <a:prstGeom prst="rect">
            <a:avLst/>
          </a:prstGeom>
        </p:spPr>
      </p:pic>
    </p:spTree>
    <p:extLst>
      <p:ext uri="{BB962C8B-B14F-4D97-AF65-F5344CB8AC3E}">
        <p14:creationId xmlns:p14="http://schemas.microsoft.com/office/powerpoint/2010/main" val="257070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190C-CC2F-4B16-B7EA-E2FC96567CE0}"/>
              </a:ext>
            </a:extLst>
          </p:cNvPr>
          <p:cNvSpPr>
            <a:spLocks noGrp="1"/>
          </p:cNvSpPr>
          <p:nvPr>
            <p:ph type="title"/>
          </p:nvPr>
        </p:nvSpPr>
        <p:spPr/>
        <p:txBody>
          <a:bodyPr>
            <a:normAutofit/>
          </a:bodyPr>
          <a:lstStyle/>
          <a:p>
            <a:r>
              <a:rPr lang="en-US" sz="3600" dirty="0"/>
              <a:t>Measurement of Ethnic Identity</a:t>
            </a:r>
          </a:p>
        </p:txBody>
      </p:sp>
      <p:sp>
        <p:nvSpPr>
          <p:cNvPr id="3" name="Content Placeholder 2">
            <a:extLst>
              <a:ext uri="{FF2B5EF4-FFF2-40B4-BE49-F238E27FC236}">
                <a16:creationId xmlns:a16="http://schemas.microsoft.com/office/drawing/2014/main" id="{C67ED713-DC3A-4F66-B9C5-7DB7F48F70E6}"/>
              </a:ext>
            </a:extLst>
          </p:cNvPr>
          <p:cNvSpPr>
            <a:spLocks noGrp="1"/>
          </p:cNvSpPr>
          <p:nvPr>
            <p:ph idx="1"/>
          </p:nvPr>
        </p:nvSpPr>
        <p:spPr>
          <a:xfrm>
            <a:off x="446482" y="1479103"/>
            <a:ext cx="8240318" cy="3778697"/>
          </a:xfrm>
        </p:spPr>
        <p:txBody>
          <a:bodyPr/>
          <a:lstStyle/>
          <a:p>
            <a:r>
              <a:rPr lang="en-US" sz="2800" dirty="0"/>
              <a:t>Common indicators:</a:t>
            </a:r>
          </a:p>
          <a:p>
            <a:pPr lvl="1"/>
            <a:r>
              <a:rPr lang="en-US" sz="2800" dirty="0"/>
              <a:t>Participation in traditional activities</a:t>
            </a:r>
          </a:p>
          <a:p>
            <a:pPr lvl="1"/>
            <a:r>
              <a:rPr lang="en-US" sz="2800" dirty="0"/>
              <a:t>Spirituality</a:t>
            </a:r>
          </a:p>
          <a:p>
            <a:pPr lvl="1"/>
            <a:r>
              <a:rPr lang="en-US" sz="2800" dirty="0"/>
              <a:t>Native language fluency</a:t>
            </a:r>
          </a:p>
          <a:p>
            <a:endParaRPr lang="en-US" dirty="0"/>
          </a:p>
        </p:txBody>
      </p:sp>
      <p:pic>
        <p:nvPicPr>
          <p:cNvPr id="2054" name="Picture 6" descr="Image result for american indian culture">
            <a:extLst>
              <a:ext uri="{FF2B5EF4-FFF2-40B4-BE49-F238E27FC236}">
                <a16:creationId xmlns:a16="http://schemas.microsoft.com/office/drawing/2014/main" id="{95F272B1-21CD-4A89-A8EA-51D81FAA03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86200"/>
            <a:ext cx="3276600" cy="1992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merican indian culture">
            <a:extLst>
              <a:ext uri="{FF2B5EF4-FFF2-40B4-BE49-F238E27FC236}">
                <a16:creationId xmlns:a16="http://schemas.microsoft.com/office/drawing/2014/main" id="{70E5210D-9035-4D8D-9113-FC2ADCF152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874486"/>
            <a:ext cx="3352800" cy="199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0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B6AB-D91C-461B-BF8E-CB9AE8E0BFCB}"/>
              </a:ext>
            </a:extLst>
          </p:cNvPr>
          <p:cNvSpPr>
            <a:spLocks noGrp="1"/>
          </p:cNvSpPr>
          <p:nvPr>
            <p:ph type="title"/>
          </p:nvPr>
        </p:nvSpPr>
        <p:spPr>
          <a:xfrm>
            <a:off x="152400" y="152400"/>
            <a:ext cx="8839200" cy="1143000"/>
          </a:xfrm>
        </p:spPr>
        <p:txBody>
          <a:bodyPr>
            <a:noAutofit/>
          </a:bodyPr>
          <a:lstStyle/>
          <a:p>
            <a:r>
              <a:rPr lang="en-US" sz="3600" dirty="0">
                <a:effectLst>
                  <a:outerShdw blurRad="38100" dist="38100" dir="2700000" algn="tl">
                    <a:srgbClr val="000000">
                      <a:alpha val="43137"/>
                    </a:srgbClr>
                  </a:outerShdw>
                </a:effectLst>
              </a:rPr>
              <a:t>Outcomes Studied: </a:t>
            </a:r>
            <a:r>
              <a:rPr lang="en-US" sz="3600" b="0" dirty="0">
                <a:effectLst>
                  <a:outerShdw blurRad="38100" dist="38100" dir="2700000" algn="tl">
                    <a:srgbClr val="000000">
                      <a:alpha val="43137"/>
                    </a:srgbClr>
                  </a:outerShdw>
                </a:effectLst>
              </a:rPr>
              <a:t>Quantitative Data Collection (n=49)</a:t>
            </a:r>
          </a:p>
        </p:txBody>
      </p:sp>
      <p:graphicFrame>
        <p:nvGraphicFramePr>
          <p:cNvPr id="6" name="Content Placeholder 5">
            <a:extLst>
              <a:ext uri="{FF2B5EF4-FFF2-40B4-BE49-F238E27FC236}">
                <a16:creationId xmlns:a16="http://schemas.microsoft.com/office/drawing/2014/main" id="{9098F108-D822-41B6-AF44-C5A857CD0CD0}"/>
              </a:ext>
            </a:extLst>
          </p:cNvPr>
          <p:cNvGraphicFramePr>
            <a:graphicFrameLocks noGrp="1"/>
          </p:cNvGraphicFramePr>
          <p:nvPr>
            <p:ph idx="1"/>
            <p:extLst/>
          </p:nvPr>
        </p:nvGraphicFramePr>
        <p:xfrm>
          <a:off x="76200" y="1524000"/>
          <a:ext cx="8991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69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289F-3543-4263-9BA2-3AB386638258}"/>
              </a:ext>
            </a:extLst>
          </p:cNvPr>
          <p:cNvSpPr>
            <a:spLocks noGrp="1"/>
          </p:cNvSpPr>
          <p:nvPr>
            <p:ph type="title"/>
          </p:nvPr>
        </p:nvSpPr>
        <p:spPr>
          <a:xfrm>
            <a:off x="457200" y="304800"/>
            <a:ext cx="8240318" cy="1197125"/>
          </a:xfrm>
        </p:spPr>
        <p:txBody>
          <a:bodyPr>
            <a:noAutofit/>
          </a:bodyPr>
          <a:lstStyle/>
          <a:p>
            <a:r>
              <a:rPr lang="en-US" dirty="0"/>
              <a:t>Outcomes Studied: </a:t>
            </a:r>
            <a:r>
              <a:rPr lang="en-US" b="0" dirty="0"/>
              <a:t>Qualitative Data Collection (n=12)</a:t>
            </a:r>
          </a:p>
        </p:txBody>
      </p:sp>
      <p:sp>
        <p:nvSpPr>
          <p:cNvPr id="3" name="Content Placeholder 2">
            <a:extLst>
              <a:ext uri="{FF2B5EF4-FFF2-40B4-BE49-F238E27FC236}">
                <a16:creationId xmlns:a16="http://schemas.microsoft.com/office/drawing/2014/main" id="{598098C3-9F75-46BF-84DB-5962C5DADA16}"/>
              </a:ext>
            </a:extLst>
          </p:cNvPr>
          <p:cNvSpPr>
            <a:spLocks noGrp="1"/>
          </p:cNvSpPr>
          <p:nvPr>
            <p:ph idx="1"/>
          </p:nvPr>
        </p:nvSpPr>
        <p:spPr>
          <a:xfrm>
            <a:off x="486697" y="1600200"/>
            <a:ext cx="8229600" cy="4525963"/>
          </a:xfrm>
        </p:spPr>
        <p:txBody>
          <a:bodyPr>
            <a:normAutofit/>
          </a:bodyPr>
          <a:lstStyle/>
          <a:p>
            <a:r>
              <a:rPr lang="en-US" sz="2800" dirty="0"/>
              <a:t>Substance abuse (n=4) </a:t>
            </a:r>
          </a:p>
          <a:p>
            <a:r>
              <a:rPr lang="en-US" sz="2800" dirty="0"/>
              <a:t>Education (n=4)</a:t>
            </a:r>
          </a:p>
          <a:p>
            <a:r>
              <a:rPr lang="en-US" sz="2800" dirty="0"/>
              <a:t>Overall health/well-being (n=2)</a:t>
            </a:r>
          </a:p>
          <a:p>
            <a:r>
              <a:rPr lang="en-US" sz="2800" dirty="0"/>
              <a:t>Mental health (n=2)</a:t>
            </a:r>
          </a:p>
          <a:p>
            <a:r>
              <a:rPr lang="en-US" sz="2800" dirty="0"/>
              <a:t>Other problem behaviors (n=1)</a:t>
            </a:r>
          </a:p>
          <a:p>
            <a:r>
              <a:rPr lang="en-US" sz="2800" dirty="0"/>
              <a:t>Health protective behaviors (n=1)</a:t>
            </a:r>
          </a:p>
        </p:txBody>
      </p:sp>
    </p:spTree>
    <p:extLst>
      <p:ext uri="{BB962C8B-B14F-4D97-AF65-F5344CB8AC3E}">
        <p14:creationId xmlns:p14="http://schemas.microsoft.com/office/powerpoint/2010/main" val="3751217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2" y="1905000"/>
            <a:ext cx="8210108" cy="4068763"/>
          </a:xfrm>
        </p:spPr>
        <p:txBody>
          <a:bodyPr>
            <a:normAutofit/>
          </a:bodyPr>
          <a:lstStyle/>
          <a:p>
            <a:pPr marL="0" indent="0" algn="ctr">
              <a:buClr>
                <a:srgbClr val="FFC000"/>
              </a:buClr>
              <a:buNone/>
            </a:pPr>
            <a:endParaRPr lang="en-US" sz="4000" b="1" dirty="0">
              <a:effectLst>
                <a:outerShdw blurRad="38100" dist="38100" dir="2700000" algn="tl">
                  <a:srgbClr val="000000">
                    <a:alpha val="43137"/>
                  </a:srgbClr>
                </a:outerShdw>
              </a:effectLst>
            </a:endParaRPr>
          </a:p>
          <a:p>
            <a:pPr marL="0" indent="0" algn="ctr">
              <a:buClr>
                <a:srgbClr val="FFC000"/>
              </a:buClr>
              <a:buNone/>
            </a:pPr>
            <a:r>
              <a:rPr lang="en-US" sz="4000" b="1"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25094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3D9C-09EE-41D6-B944-A010BFC7E549}"/>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rPr>
              <a:t>Part II. Researcher and Evaluator Capacity	</a:t>
            </a:r>
          </a:p>
        </p:txBody>
      </p:sp>
      <p:sp>
        <p:nvSpPr>
          <p:cNvPr id="3" name="Subtitle 2">
            <a:extLst>
              <a:ext uri="{FF2B5EF4-FFF2-40B4-BE49-F238E27FC236}">
                <a16:creationId xmlns:a16="http://schemas.microsoft.com/office/drawing/2014/main" id="{31CFED0F-C23B-4C52-9E43-221EDDAF4916}"/>
              </a:ext>
            </a:extLst>
          </p:cNvPr>
          <p:cNvSpPr>
            <a:spLocks noGrp="1"/>
          </p:cNvSpPr>
          <p:nvPr>
            <p:ph type="subTitle" idx="1"/>
          </p:nvPr>
        </p:nvSpPr>
        <p:spPr/>
        <p:txBody>
          <a:bodyPr>
            <a:normAutofit/>
          </a:bodyPr>
          <a:lstStyle/>
          <a:p>
            <a:r>
              <a:rPr lang="en-US" sz="2800" dirty="0">
                <a:effectLst>
                  <a:outerShdw blurRad="38100" dist="38100" dir="2700000" algn="tl">
                    <a:srgbClr val="000000">
                      <a:alpha val="43137"/>
                    </a:srgbClr>
                  </a:outerShdw>
                </a:effectLst>
              </a:rPr>
              <a:t>Feasibility of a Tribal Investigator Development Program</a:t>
            </a:r>
          </a:p>
        </p:txBody>
      </p:sp>
    </p:spTree>
    <p:extLst>
      <p:ext uri="{BB962C8B-B14F-4D97-AF65-F5344CB8AC3E}">
        <p14:creationId xmlns:p14="http://schemas.microsoft.com/office/powerpoint/2010/main" val="3679694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5" y="362211"/>
            <a:ext cx="8229600" cy="1143000"/>
          </a:xfrm>
        </p:spPr>
        <p:txBody>
          <a:bodyPr>
            <a:noAutofit/>
          </a:bodyPr>
          <a:lstStyle/>
          <a:p>
            <a:r>
              <a:rPr lang="en-US" sz="4000" dirty="0">
                <a:effectLst>
                  <a:outerShdw blurRad="38100" dist="38100" dir="2700000" algn="tl">
                    <a:srgbClr val="000000">
                      <a:alpha val="43137"/>
                    </a:srgbClr>
                  </a:outerShdw>
                </a:effectLst>
              </a:rPr>
              <a:t>Challenges of Building a Tribal R&amp;E Portfolio</a:t>
            </a:r>
          </a:p>
        </p:txBody>
      </p:sp>
      <p:sp>
        <p:nvSpPr>
          <p:cNvPr id="3" name="Content Placeholder 2"/>
          <p:cNvSpPr>
            <a:spLocks noGrp="1"/>
          </p:cNvSpPr>
          <p:nvPr>
            <p:ph idx="1"/>
          </p:nvPr>
        </p:nvSpPr>
        <p:spPr>
          <a:xfrm>
            <a:off x="457200" y="1676400"/>
            <a:ext cx="8229600" cy="4373563"/>
          </a:xfrm>
        </p:spPr>
        <p:txBody>
          <a:bodyPr>
            <a:normAutofit lnSpcReduction="10000"/>
          </a:bodyPr>
          <a:lstStyle/>
          <a:p>
            <a:pPr>
              <a:buClr>
                <a:srgbClr val="FFC000"/>
              </a:buClr>
            </a:pPr>
            <a:r>
              <a:rPr lang="en-US" sz="3300" dirty="0"/>
              <a:t>Application process</a:t>
            </a:r>
          </a:p>
          <a:p>
            <a:pPr>
              <a:buClr>
                <a:srgbClr val="FFC000"/>
              </a:buClr>
            </a:pPr>
            <a:r>
              <a:rPr lang="en-US" sz="3300" dirty="0"/>
              <a:t>Application requirements</a:t>
            </a:r>
          </a:p>
          <a:p>
            <a:pPr>
              <a:buClr>
                <a:srgbClr val="FFC000"/>
              </a:buClr>
            </a:pPr>
            <a:r>
              <a:rPr lang="en-US" sz="3300" dirty="0"/>
              <a:t>Types of funding mechanisms</a:t>
            </a:r>
          </a:p>
          <a:p>
            <a:pPr>
              <a:buClr>
                <a:srgbClr val="FFC000"/>
              </a:buClr>
            </a:pPr>
            <a:r>
              <a:rPr lang="en-US" sz="3300" dirty="0"/>
              <a:t>Lack of research and evaluation (R&amp;E) capacity</a:t>
            </a:r>
          </a:p>
          <a:p>
            <a:pPr>
              <a:buClr>
                <a:srgbClr val="FFC000"/>
              </a:buClr>
            </a:pPr>
            <a:r>
              <a:rPr lang="en-US" sz="3300" dirty="0"/>
              <a:t>Omitted researcher-practitioner partnership</a:t>
            </a:r>
          </a:p>
          <a:p>
            <a:pPr>
              <a:buClr>
                <a:srgbClr val="FFC000"/>
              </a:buClr>
            </a:pPr>
            <a:r>
              <a:rPr lang="en-US" sz="3300" dirty="0"/>
              <a:t>Cultural competency</a:t>
            </a:r>
          </a:p>
          <a:p>
            <a:pPr>
              <a:buClr>
                <a:srgbClr val="FFC000"/>
              </a:buClr>
            </a:pPr>
            <a:endParaRPr lang="en-US" sz="3300" dirty="0"/>
          </a:p>
          <a:p>
            <a:pPr>
              <a:buClr>
                <a:srgbClr val="FFC000"/>
              </a:buClr>
            </a:pPr>
            <a:endParaRPr lang="en-US" sz="3300" dirty="0"/>
          </a:p>
          <a:p>
            <a:pPr>
              <a:buClr>
                <a:srgbClr val="FFC000"/>
              </a:buClr>
            </a:pPr>
            <a:endParaRPr lang="en-US" sz="3300" dirty="0"/>
          </a:p>
        </p:txBody>
      </p:sp>
    </p:spTree>
    <p:extLst>
      <p:ext uri="{BB962C8B-B14F-4D97-AF65-F5344CB8AC3E}">
        <p14:creationId xmlns:p14="http://schemas.microsoft.com/office/powerpoint/2010/main" val="84845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968"/>
            <a:ext cx="8229600" cy="1143000"/>
          </a:xfrm>
        </p:spPr>
        <p:txBody>
          <a:bodyPr>
            <a:noAutofit/>
          </a:bodyPr>
          <a:lstStyle/>
          <a:p>
            <a:r>
              <a:rPr lang="en-US" sz="4000" dirty="0">
                <a:effectLst>
                  <a:outerShdw blurRad="38100" dist="38100" dir="2700000" algn="tl">
                    <a:srgbClr val="000000">
                      <a:alpha val="43137"/>
                    </a:srgbClr>
                  </a:outerShdw>
                </a:effectLst>
              </a:rPr>
              <a:t>Potential Solution: </a:t>
            </a:r>
            <a:r>
              <a:rPr lang="en-US" sz="4000" b="0" dirty="0">
                <a:effectLst>
                  <a:outerShdw blurRad="38100" dist="38100" dir="2700000" algn="tl">
                    <a:srgbClr val="000000">
                      <a:alpha val="43137"/>
                    </a:srgbClr>
                  </a:outerShdw>
                </a:effectLst>
              </a:rPr>
              <a:t>Investigator Development</a:t>
            </a:r>
          </a:p>
        </p:txBody>
      </p:sp>
      <p:sp>
        <p:nvSpPr>
          <p:cNvPr id="3" name="Content Placeholder 2"/>
          <p:cNvSpPr>
            <a:spLocks noGrp="1"/>
          </p:cNvSpPr>
          <p:nvPr>
            <p:ph idx="1"/>
          </p:nvPr>
        </p:nvSpPr>
        <p:spPr/>
        <p:txBody>
          <a:bodyPr>
            <a:normAutofit lnSpcReduction="10000"/>
          </a:bodyPr>
          <a:lstStyle/>
          <a:p>
            <a:pPr lvl="0">
              <a:buClr>
                <a:srgbClr val="FFC000"/>
              </a:buClr>
            </a:pPr>
            <a:r>
              <a:rPr lang="en-US" b="1" dirty="0"/>
              <a:t>For researchers</a:t>
            </a:r>
          </a:p>
          <a:p>
            <a:pPr lvl="1">
              <a:buClr>
                <a:srgbClr val="FFC000"/>
              </a:buClr>
            </a:pPr>
            <a:r>
              <a:rPr lang="en-US" dirty="0"/>
              <a:t>Training on principles of ethical and engaged research with tribal communities</a:t>
            </a:r>
          </a:p>
          <a:p>
            <a:pPr marL="457200" lvl="1" indent="0">
              <a:buClr>
                <a:srgbClr val="FFC000"/>
              </a:buClr>
              <a:buNone/>
            </a:pPr>
            <a:endParaRPr lang="en-US" dirty="0"/>
          </a:p>
          <a:p>
            <a:pPr lvl="0">
              <a:buClr>
                <a:srgbClr val="FFC000"/>
              </a:buClr>
            </a:pPr>
            <a:r>
              <a:rPr lang="en-US" b="1" dirty="0"/>
              <a:t>For Tribes</a:t>
            </a:r>
          </a:p>
          <a:p>
            <a:pPr lvl="1">
              <a:buClr>
                <a:srgbClr val="FFC000"/>
              </a:buClr>
            </a:pPr>
            <a:r>
              <a:rPr lang="en-US" dirty="0"/>
              <a:t>training on the R&amp;E process </a:t>
            </a:r>
          </a:p>
          <a:p>
            <a:pPr lvl="1">
              <a:buClr>
                <a:srgbClr val="FFC000"/>
              </a:buClr>
            </a:pPr>
            <a:r>
              <a:rPr lang="en-US" dirty="0"/>
              <a:t>the development and/or implementation of best practices for R&amp;E partnerships</a:t>
            </a:r>
          </a:p>
          <a:p>
            <a:pPr lvl="1">
              <a:buClr>
                <a:srgbClr val="FFC000"/>
              </a:buClr>
            </a:pPr>
            <a:endParaRPr lang="en-US" dirty="0"/>
          </a:p>
          <a:p>
            <a:pPr lvl="0">
              <a:buClr>
                <a:srgbClr val="FFC000"/>
              </a:buClr>
            </a:pPr>
            <a:r>
              <a:rPr lang="en-US" b="1" dirty="0"/>
              <a:t>Tribal-researcher partnerships </a:t>
            </a:r>
          </a:p>
          <a:p>
            <a:pPr lvl="1">
              <a:buClr>
                <a:srgbClr val="FFC000"/>
              </a:buClr>
            </a:pPr>
            <a:r>
              <a:rPr lang="en-US" dirty="0"/>
              <a:t>tangible and mutually beneficial projects</a:t>
            </a:r>
          </a:p>
        </p:txBody>
      </p:sp>
    </p:spTree>
    <p:extLst>
      <p:ext uri="{BB962C8B-B14F-4D97-AF65-F5344CB8AC3E}">
        <p14:creationId xmlns:p14="http://schemas.microsoft.com/office/powerpoint/2010/main" val="1606392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A126-ABCF-4B18-A858-82D26F4DE173}"/>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Tribal engagement</a:t>
            </a:r>
          </a:p>
        </p:txBody>
      </p:sp>
    </p:spTree>
    <p:extLst>
      <p:ext uri="{BB962C8B-B14F-4D97-AF65-F5344CB8AC3E}">
        <p14:creationId xmlns:p14="http://schemas.microsoft.com/office/powerpoint/2010/main" val="3184632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FCC2-6CC7-4B66-8F18-56DF4514C681}"/>
              </a:ext>
            </a:extLst>
          </p:cNvPr>
          <p:cNvSpPr>
            <a:spLocks noGrp="1"/>
          </p:cNvSpPr>
          <p:nvPr>
            <p:ph type="title"/>
          </p:nvPr>
        </p:nvSpPr>
        <p:spPr>
          <a:xfrm>
            <a:off x="457199" y="-300446"/>
            <a:ext cx="8229600" cy="1143000"/>
          </a:xfrm>
        </p:spPr>
        <p:txBody>
          <a:bodyPr/>
          <a:lstStyle/>
          <a:p>
            <a:pPr algn="ctr"/>
            <a:r>
              <a:rPr lang="en-US" dirty="0">
                <a:effectLst>
                  <a:outerShdw blurRad="38100" dist="38100" dir="2700000" algn="tl">
                    <a:srgbClr val="000000">
                      <a:alpha val="43137"/>
                    </a:srgbClr>
                  </a:outerShdw>
                </a:effectLst>
              </a:rPr>
              <a:t>Listening Sessions</a:t>
            </a:r>
          </a:p>
        </p:txBody>
      </p:sp>
      <p:pic>
        <p:nvPicPr>
          <p:cNvPr id="6" name="Picture 5">
            <a:extLst>
              <a:ext uri="{FF2B5EF4-FFF2-40B4-BE49-F238E27FC236}">
                <a16:creationId xmlns:a16="http://schemas.microsoft.com/office/drawing/2014/main" id="{738E4C52-3F14-4003-8D93-2C5A1FA3E9BC}"/>
              </a:ext>
            </a:extLst>
          </p:cNvPr>
          <p:cNvPicPr>
            <a:picLocks noChangeAspect="1"/>
          </p:cNvPicPr>
          <p:nvPr/>
        </p:nvPicPr>
        <p:blipFill>
          <a:blip r:embed="rId3"/>
          <a:stretch>
            <a:fillRect/>
          </a:stretch>
        </p:blipFill>
        <p:spPr>
          <a:xfrm>
            <a:off x="42861" y="1066800"/>
            <a:ext cx="9058275" cy="2257425"/>
          </a:xfrm>
          <a:prstGeom prst="rect">
            <a:avLst/>
          </a:prstGeom>
        </p:spPr>
      </p:pic>
      <p:pic>
        <p:nvPicPr>
          <p:cNvPr id="7" name="Picture 6">
            <a:extLst>
              <a:ext uri="{FF2B5EF4-FFF2-40B4-BE49-F238E27FC236}">
                <a16:creationId xmlns:a16="http://schemas.microsoft.com/office/drawing/2014/main" id="{842D59CF-48FB-4E8D-8033-94453890C888}"/>
              </a:ext>
            </a:extLst>
          </p:cNvPr>
          <p:cNvPicPr>
            <a:picLocks noChangeAspect="1"/>
          </p:cNvPicPr>
          <p:nvPr/>
        </p:nvPicPr>
        <p:blipFill>
          <a:blip r:embed="rId4"/>
          <a:stretch>
            <a:fillRect/>
          </a:stretch>
        </p:blipFill>
        <p:spPr>
          <a:xfrm>
            <a:off x="0" y="3505200"/>
            <a:ext cx="9144000" cy="2397802"/>
          </a:xfrm>
          <a:prstGeom prst="rect">
            <a:avLst/>
          </a:prstGeom>
        </p:spPr>
      </p:pic>
    </p:spTree>
    <p:extLst>
      <p:ext uri="{BB962C8B-B14F-4D97-AF65-F5344CB8AC3E}">
        <p14:creationId xmlns:p14="http://schemas.microsoft.com/office/powerpoint/2010/main" val="3379295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303D-5A9B-46F6-B0BA-9D25C9F49247}"/>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Sessions: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D4CD088B-2F7E-4615-9CC9-C87733CED810}"/>
              </a:ext>
            </a:extLst>
          </p:cNvPr>
          <p:cNvSpPr>
            <a:spLocks noGrp="1"/>
          </p:cNvSpPr>
          <p:nvPr>
            <p:ph idx="1"/>
          </p:nvPr>
        </p:nvSpPr>
        <p:spPr/>
        <p:txBody>
          <a:bodyPr>
            <a:normAutofit/>
          </a:bodyPr>
          <a:lstStyle/>
          <a:p>
            <a:r>
              <a:rPr lang="en-US" sz="2800" dirty="0"/>
              <a:t>Considerations in developing a capacity building program:</a:t>
            </a:r>
          </a:p>
          <a:p>
            <a:pPr lvl="1"/>
            <a:r>
              <a:rPr lang="en-US" sz="2800" dirty="0"/>
              <a:t>Tribe-centered</a:t>
            </a:r>
          </a:p>
          <a:p>
            <a:pPr lvl="1"/>
            <a:r>
              <a:rPr lang="en-US" sz="2800" dirty="0"/>
              <a:t>Cultural congruence </a:t>
            </a:r>
          </a:p>
          <a:p>
            <a:pPr lvl="1"/>
            <a:endParaRPr lang="en-US" sz="2800" dirty="0"/>
          </a:p>
          <a:p>
            <a:pPr lvl="1"/>
            <a:endParaRPr lang="en-US" sz="2800" dirty="0"/>
          </a:p>
          <a:p>
            <a:pPr lvl="1"/>
            <a:endParaRPr lang="en-US" sz="2800" dirty="0"/>
          </a:p>
        </p:txBody>
      </p:sp>
    </p:spTree>
    <p:extLst>
      <p:ext uri="{BB962C8B-B14F-4D97-AF65-F5344CB8AC3E}">
        <p14:creationId xmlns:p14="http://schemas.microsoft.com/office/powerpoint/2010/main" val="91407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C352-2128-4093-9C6D-197E32897DB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Agenda	</a:t>
            </a:r>
          </a:p>
        </p:txBody>
      </p:sp>
      <p:sp>
        <p:nvSpPr>
          <p:cNvPr id="3" name="Content Placeholder 2">
            <a:extLst>
              <a:ext uri="{FF2B5EF4-FFF2-40B4-BE49-F238E27FC236}">
                <a16:creationId xmlns:a16="http://schemas.microsoft.com/office/drawing/2014/main" id="{3522E4F5-901D-4468-813D-E7EF84CDAE90}"/>
              </a:ext>
            </a:extLst>
          </p:cNvPr>
          <p:cNvSpPr>
            <a:spLocks noGrp="1"/>
          </p:cNvSpPr>
          <p:nvPr>
            <p:ph idx="1"/>
          </p:nvPr>
        </p:nvSpPr>
        <p:spPr/>
        <p:txBody>
          <a:bodyPr/>
          <a:lstStyle/>
          <a:p>
            <a:r>
              <a:rPr lang="en-US" dirty="0"/>
              <a:t>Introductions</a:t>
            </a:r>
          </a:p>
          <a:p>
            <a:r>
              <a:rPr lang="en-US" dirty="0"/>
              <a:t>NIJ Overview</a:t>
            </a:r>
          </a:p>
          <a:p>
            <a:r>
              <a:rPr lang="en-US" dirty="0"/>
              <a:t>Areas for Capacity Building</a:t>
            </a:r>
          </a:p>
          <a:p>
            <a:r>
              <a:rPr lang="en-US" dirty="0"/>
              <a:t>Part I: Beyond “Evidence-based”</a:t>
            </a:r>
          </a:p>
          <a:p>
            <a:r>
              <a:rPr lang="en-US" dirty="0"/>
              <a:t>Part II: Researcher and Evaluator Development</a:t>
            </a:r>
          </a:p>
          <a:p>
            <a:r>
              <a:rPr lang="en-US" dirty="0"/>
              <a:t>Current Capacity Building Activities </a:t>
            </a:r>
          </a:p>
          <a:p>
            <a:r>
              <a:rPr lang="en-US" dirty="0"/>
              <a:t>Feedback and Questions</a:t>
            </a:r>
          </a:p>
          <a:p>
            <a:endParaRPr lang="en-US" dirty="0"/>
          </a:p>
        </p:txBody>
      </p:sp>
    </p:spTree>
    <p:extLst>
      <p:ext uri="{BB962C8B-B14F-4D97-AF65-F5344CB8AC3E}">
        <p14:creationId xmlns:p14="http://schemas.microsoft.com/office/powerpoint/2010/main" val="2670720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AF96-0EE1-40D1-A084-AA61730F3E3C}"/>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Sessions: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3DBFD52D-741C-4D6B-B038-845153A1044B}"/>
              </a:ext>
            </a:extLst>
          </p:cNvPr>
          <p:cNvSpPr>
            <a:spLocks noGrp="1"/>
          </p:cNvSpPr>
          <p:nvPr>
            <p:ph idx="1"/>
          </p:nvPr>
        </p:nvSpPr>
        <p:spPr/>
        <p:txBody>
          <a:bodyPr>
            <a:normAutofit/>
          </a:bodyPr>
          <a:lstStyle/>
          <a:p>
            <a:r>
              <a:rPr lang="en-US" sz="2800" dirty="0"/>
              <a:t>Potential challenges to establishing such a program:</a:t>
            </a:r>
          </a:p>
          <a:p>
            <a:pPr lvl="1"/>
            <a:r>
              <a:rPr lang="en-US" sz="2800" dirty="0"/>
              <a:t>Mistrust of external researchers</a:t>
            </a:r>
          </a:p>
          <a:p>
            <a:pPr lvl="1"/>
            <a:r>
              <a:rPr lang="en-US" sz="2800" dirty="0"/>
              <a:t>Tribal politics</a:t>
            </a:r>
          </a:p>
          <a:p>
            <a:pPr lvl="1"/>
            <a:endParaRPr lang="en-US" sz="2800" dirty="0"/>
          </a:p>
          <a:p>
            <a:pPr lvl="1"/>
            <a:endParaRPr lang="en-US" sz="2800" dirty="0"/>
          </a:p>
        </p:txBody>
      </p:sp>
    </p:spTree>
    <p:extLst>
      <p:ext uri="{BB962C8B-B14F-4D97-AF65-F5344CB8AC3E}">
        <p14:creationId xmlns:p14="http://schemas.microsoft.com/office/powerpoint/2010/main" val="1892408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5082-F463-4857-A3E6-B541192810FA}"/>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Sessions: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A1EB3892-09D3-40A0-8340-C91437AE1185}"/>
              </a:ext>
            </a:extLst>
          </p:cNvPr>
          <p:cNvSpPr>
            <a:spLocks noGrp="1"/>
          </p:cNvSpPr>
          <p:nvPr>
            <p:ph idx="1"/>
          </p:nvPr>
        </p:nvSpPr>
        <p:spPr/>
        <p:txBody>
          <a:bodyPr>
            <a:normAutofit/>
          </a:bodyPr>
          <a:lstStyle/>
          <a:p>
            <a:r>
              <a:rPr lang="en-US" sz="2800" dirty="0"/>
              <a:t>What kind of training to provide to researchers?</a:t>
            </a:r>
          </a:p>
          <a:p>
            <a:pPr lvl="1"/>
            <a:r>
              <a:rPr lang="en-US" sz="2800" dirty="0"/>
              <a:t>Historical trauma</a:t>
            </a:r>
          </a:p>
          <a:p>
            <a:pPr lvl="1"/>
            <a:r>
              <a:rPr lang="en-US" sz="2800" dirty="0"/>
              <a:t>Cultural competency</a:t>
            </a:r>
          </a:p>
          <a:p>
            <a:pPr lvl="1"/>
            <a:endParaRPr lang="en-US" sz="2800" dirty="0"/>
          </a:p>
          <a:p>
            <a:pPr lvl="1"/>
            <a:endParaRPr lang="en-US" sz="2800" dirty="0"/>
          </a:p>
          <a:p>
            <a:pPr lvl="1"/>
            <a:endParaRPr lang="en-US" sz="2800" dirty="0"/>
          </a:p>
          <a:p>
            <a:pPr lvl="1"/>
            <a:endParaRPr lang="en-US" sz="2800" dirty="0"/>
          </a:p>
          <a:p>
            <a:pPr>
              <a:buFontTx/>
              <a:buChar char="-"/>
            </a:pPr>
            <a:endParaRPr lang="en-US" sz="2800" dirty="0"/>
          </a:p>
        </p:txBody>
      </p:sp>
    </p:spTree>
    <p:extLst>
      <p:ext uri="{BB962C8B-B14F-4D97-AF65-F5344CB8AC3E}">
        <p14:creationId xmlns:p14="http://schemas.microsoft.com/office/powerpoint/2010/main" val="119082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5082-F463-4857-A3E6-B541192810FA}"/>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Listening Sessions: </a:t>
            </a:r>
            <a:r>
              <a:rPr lang="en-US" sz="3600" b="0" dirty="0">
                <a:effectLst>
                  <a:outerShdw blurRad="38100" dist="38100" dir="2700000" algn="tl">
                    <a:srgbClr val="000000">
                      <a:alpha val="43137"/>
                    </a:srgbClr>
                  </a:outerShdw>
                </a:effectLst>
              </a:rPr>
              <a:t>Feedback</a:t>
            </a:r>
          </a:p>
        </p:txBody>
      </p:sp>
      <p:sp>
        <p:nvSpPr>
          <p:cNvPr id="3" name="Content Placeholder 2">
            <a:extLst>
              <a:ext uri="{FF2B5EF4-FFF2-40B4-BE49-F238E27FC236}">
                <a16:creationId xmlns:a16="http://schemas.microsoft.com/office/drawing/2014/main" id="{A1EB3892-09D3-40A0-8340-C91437AE1185}"/>
              </a:ext>
            </a:extLst>
          </p:cNvPr>
          <p:cNvSpPr>
            <a:spLocks noGrp="1"/>
          </p:cNvSpPr>
          <p:nvPr>
            <p:ph idx="1"/>
          </p:nvPr>
        </p:nvSpPr>
        <p:spPr/>
        <p:txBody>
          <a:bodyPr>
            <a:normAutofit/>
          </a:bodyPr>
          <a:lstStyle/>
          <a:p>
            <a:r>
              <a:rPr lang="en-US" sz="2800" dirty="0"/>
              <a:t>Building capacity of tribal youth </a:t>
            </a:r>
          </a:p>
          <a:p>
            <a:pPr lvl="1"/>
            <a:r>
              <a:rPr lang="en-US" sz="2800" dirty="0"/>
              <a:t>Scholarships &amp; fellowships</a:t>
            </a:r>
          </a:p>
          <a:p>
            <a:pPr lvl="1"/>
            <a:r>
              <a:rPr lang="en-US" sz="2800" dirty="0"/>
              <a:t>Career pipeline</a:t>
            </a:r>
          </a:p>
          <a:p>
            <a:pPr lvl="1"/>
            <a:r>
              <a:rPr lang="en-US" sz="2800" dirty="0"/>
              <a:t>Exposure to traditional criminal justice approaches</a:t>
            </a:r>
          </a:p>
          <a:p>
            <a:pPr lvl="1"/>
            <a:endParaRPr lang="en-US" sz="2800" dirty="0"/>
          </a:p>
          <a:p>
            <a:pPr lvl="1"/>
            <a:endParaRPr lang="en-US" sz="2800" dirty="0"/>
          </a:p>
          <a:p>
            <a:pPr lvl="1"/>
            <a:endParaRPr lang="en-US" sz="2800" dirty="0"/>
          </a:p>
          <a:p>
            <a:pPr>
              <a:buFontTx/>
              <a:buChar char="-"/>
            </a:pPr>
            <a:endParaRPr lang="en-US" sz="2800" dirty="0"/>
          </a:p>
        </p:txBody>
      </p:sp>
    </p:spTree>
    <p:extLst>
      <p:ext uri="{BB962C8B-B14F-4D97-AF65-F5344CB8AC3E}">
        <p14:creationId xmlns:p14="http://schemas.microsoft.com/office/powerpoint/2010/main" val="2033678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9CB4-986D-4E20-8DFD-1F5FF99432F3}"/>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Feasibility study</a:t>
            </a:r>
          </a:p>
        </p:txBody>
      </p:sp>
    </p:spTree>
    <p:extLst>
      <p:ext uri="{BB962C8B-B14F-4D97-AF65-F5344CB8AC3E}">
        <p14:creationId xmlns:p14="http://schemas.microsoft.com/office/powerpoint/2010/main" val="408855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1C40-B1BA-4748-96FC-F7469F77F7EA}"/>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Research Questions</a:t>
            </a:r>
          </a:p>
        </p:txBody>
      </p:sp>
      <p:sp>
        <p:nvSpPr>
          <p:cNvPr id="3" name="Content Placeholder 2">
            <a:extLst>
              <a:ext uri="{FF2B5EF4-FFF2-40B4-BE49-F238E27FC236}">
                <a16:creationId xmlns:a16="http://schemas.microsoft.com/office/drawing/2014/main" id="{6C028799-968A-4540-A6C3-BA548F08D0A8}"/>
              </a:ext>
            </a:extLst>
          </p:cNvPr>
          <p:cNvSpPr>
            <a:spLocks noGrp="1"/>
          </p:cNvSpPr>
          <p:nvPr>
            <p:ph idx="1"/>
          </p:nvPr>
        </p:nvSpPr>
        <p:spPr/>
        <p:txBody>
          <a:bodyPr>
            <a:normAutofit lnSpcReduction="10000"/>
          </a:bodyPr>
          <a:lstStyle/>
          <a:p>
            <a:r>
              <a:rPr lang="en-US" sz="2800" dirty="0"/>
              <a:t>What have been the major strengths and weaknesses of previous research grant applications involving tribal communities and programs?</a:t>
            </a:r>
          </a:p>
          <a:p>
            <a:endParaRPr lang="en-US" sz="2800" dirty="0"/>
          </a:p>
          <a:p>
            <a:r>
              <a:rPr lang="en-US" sz="2800" dirty="0"/>
              <a:t>What do potential and former applicants think about NIJ funding opportunities?</a:t>
            </a:r>
          </a:p>
          <a:p>
            <a:endParaRPr lang="en-US" sz="2800" dirty="0"/>
          </a:p>
          <a:p>
            <a:r>
              <a:rPr lang="en-US" sz="2800" dirty="0"/>
              <a:t>How have other federal agencies approached development of R&amp;E capacity building programs?</a:t>
            </a:r>
          </a:p>
        </p:txBody>
      </p:sp>
    </p:spTree>
    <p:extLst>
      <p:ext uri="{BB962C8B-B14F-4D97-AF65-F5344CB8AC3E}">
        <p14:creationId xmlns:p14="http://schemas.microsoft.com/office/powerpoint/2010/main" val="1043065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CAD8-73EC-4F39-8E3A-6BE9CD58317F}"/>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2029945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06FF-1D44-4FD6-96A2-3D219DB27134}"/>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Approvals</a:t>
            </a:r>
          </a:p>
        </p:txBody>
      </p:sp>
      <p:sp>
        <p:nvSpPr>
          <p:cNvPr id="3" name="Content Placeholder 2">
            <a:extLst>
              <a:ext uri="{FF2B5EF4-FFF2-40B4-BE49-F238E27FC236}">
                <a16:creationId xmlns:a16="http://schemas.microsoft.com/office/drawing/2014/main" id="{BECB3CA4-BF7F-4114-A06F-12C6E88E873F}"/>
              </a:ext>
            </a:extLst>
          </p:cNvPr>
          <p:cNvSpPr>
            <a:spLocks noGrp="1"/>
          </p:cNvSpPr>
          <p:nvPr>
            <p:ph idx="1"/>
          </p:nvPr>
        </p:nvSpPr>
        <p:spPr>
          <a:xfrm>
            <a:off x="457200" y="1524000"/>
            <a:ext cx="4419600" cy="4525963"/>
          </a:xfrm>
        </p:spPr>
        <p:txBody>
          <a:bodyPr/>
          <a:lstStyle/>
          <a:p>
            <a:r>
              <a:rPr lang="en-US" dirty="0"/>
              <a:t>Institutional Review Board Exemptions</a:t>
            </a:r>
          </a:p>
          <a:p>
            <a:pPr lvl="1"/>
            <a:r>
              <a:rPr lang="en-US" dirty="0"/>
              <a:t>American University</a:t>
            </a:r>
          </a:p>
          <a:p>
            <a:pPr lvl="1"/>
            <a:r>
              <a:rPr lang="en-US" dirty="0"/>
              <a:t>Harvard University</a:t>
            </a:r>
          </a:p>
          <a:p>
            <a:pPr lvl="1"/>
            <a:endParaRPr lang="en-US" dirty="0"/>
          </a:p>
          <a:p>
            <a:r>
              <a:rPr lang="en-US" dirty="0"/>
              <a:t>Required Privacy Certificates filed with USDOJ</a:t>
            </a:r>
          </a:p>
        </p:txBody>
      </p:sp>
      <p:pic>
        <p:nvPicPr>
          <p:cNvPr id="5" name="Picture 4">
            <a:extLst>
              <a:ext uri="{FF2B5EF4-FFF2-40B4-BE49-F238E27FC236}">
                <a16:creationId xmlns:a16="http://schemas.microsoft.com/office/drawing/2014/main" id="{34C7CC8A-41D5-4629-A451-653DAB4DB7FA}"/>
              </a:ext>
            </a:extLst>
          </p:cNvPr>
          <p:cNvPicPr>
            <a:picLocks noChangeAspect="1"/>
          </p:cNvPicPr>
          <p:nvPr/>
        </p:nvPicPr>
        <p:blipFill>
          <a:blip r:embed="rId3"/>
          <a:stretch>
            <a:fillRect/>
          </a:stretch>
        </p:blipFill>
        <p:spPr>
          <a:xfrm>
            <a:off x="4738695" y="3560573"/>
            <a:ext cx="4250375" cy="2014011"/>
          </a:xfrm>
          <a:prstGeom prst="rect">
            <a:avLst/>
          </a:prstGeom>
        </p:spPr>
      </p:pic>
      <p:pic>
        <p:nvPicPr>
          <p:cNvPr id="6" name="Picture 5">
            <a:extLst>
              <a:ext uri="{FF2B5EF4-FFF2-40B4-BE49-F238E27FC236}">
                <a16:creationId xmlns:a16="http://schemas.microsoft.com/office/drawing/2014/main" id="{5550E627-6B44-4D1A-BAA4-E877BCDFD3ED}"/>
              </a:ext>
            </a:extLst>
          </p:cNvPr>
          <p:cNvPicPr>
            <a:picLocks noChangeAspect="1"/>
          </p:cNvPicPr>
          <p:nvPr/>
        </p:nvPicPr>
        <p:blipFill>
          <a:blip r:embed="rId4"/>
          <a:stretch>
            <a:fillRect/>
          </a:stretch>
        </p:blipFill>
        <p:spPr>
          <a:xfrm>
            <a:off x="4752425" y="2363144"/>
            <a:ext cx="4222914" cy="1031966"/>
          </a:xfrm>
          <a:prstGeom prst="rect">
            <a:avLst/>
          </a:prstGeom>
        </p:spPr>
      </p:pic>
    </p:spTree>
    <p:extLst>
      <p:ext uri="{BB962C8B-B14F-4D97-AF65-F5344CB8AC3E}">
        <p14:creationId xmlns:p14="http://schemas.microsoft.com/office/powerpoint/2010/main" val="466268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1EF-EC7F-4A1F-9710-6A28FE6F91E2}"/>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Administrative Review</a:t>
            </a:r>
          </a:p>
        </p:txBody>
      </p:sp>
      <p:sp>
        <p:nvSpPr>
          <p:cNvPr id="3" name="Content Placeholder 2">
            <a:extLst>
              <a:ext uri="{FF2B5EF4-FFF2-40B4-BE49-F238E27FC236}">
                <a16:creationId xmlns:a16="http://schemas.microsoft.com/office/drawing/2014/main" id="{4AF91EEC-3B3B-457D-83E8-E950BD192368}"/>
              </a:ext>
            </a:extLst>
          </p:cNvPr>
          <p:cNvSpPr>
            <a:spLocks noGrp="1"/>
          </p:cNvSpPr>
          <p:nvPr>
            <p:ph idx="1"/>
          </p:nvPr>
        </p:nvSpPr>
        <p:spPr/>
        <p:txBody>
          <a:bodyPr>
            <a:normAutofit lnSpcReduction="10000"/>
          </a:bodyPr>
          <a:lstStyle/>
          <a:p>
            <a:pPr marL="0" indent="0">
              <a:buNone/>
            </a:pPr>
            <a:r>
              <a:rPr lang="en-US" b="1" u="sng" dirty="0"/>
              <a:t>Aim</a:t>
            </a:r>
          </a:p>
          <a:p>
            <a:pPr marL="0" indent="0">
              <a:buNone/>
            </a:pPr>
            <a:r>
              <a:rPr lang="en-US" dirty="0"/>
              <a:t>To determine strengths and weaknesses of previously submitted research grant applications involving tribal communities and programs</a:t>
            </a:r>
          </a:p>
          <a:p>
            <a:endParaRPr lang="en-US" dirty="0"/>
          </a:p>
          <a:p>
            <a:pPr marL="0" indent="0">
              <a:buNone/>
            </a:pPr>
            <a:r>
              <a:rPr lang="en-US" b="1" u="sng" dirty="0"/>
              <a:t>Sample</a:t>
            </a:r>
          </a:p>
          <a:p>
            <a:pPr marL="0" indent="0">
              <a:buNone/>
            </a:pPr>
            <a:r>
              <a:rPr lang="en-US" dirty="0"/>
              <a:t>Scientific external peer review documents</a:t>
            </a:r>
          </a:p>
          <a:p>
            <a:pPr marL="0" indent="0">
              <a:buNone/>
            </a:pPr>
            <a:endParaRPr lang="en-US" dirty="0">
              <a:solidFill>
                <a:srgbClr val="FF0000"/>
              </a:solidFill>
            </a:endParaRPr>
          </a:p>
          <a:p>
            <a:pPr marL="0" indent="0">
              <a:buNone/>
            </a:pPr>
            <a:r>
              <a:rPr lang="en-US" b="1" u="sng" dirty="0"/>
              <a:t>Method</a:t>
            </a:r>
          </a:p>
          <a:p>
            <a:pPr marL="0" indent="0">
              <a:buNone/>
            </a:pPr>
            <a:r>
              <a:rPr lang="en-US" dirty="0"/>
              <a:t>Iterative thematic content analysis</a:t>
            </a:r>
          </a:p>
          <a:p>
            <a:endParaRPr lang="en-US" dirty="0"/>
          </a:p>
        </p:txBody>
      </p:sp>
    </p:spTree>
    <p:extLst>
      <p:ext uri="{BB962C8B-B14F-4D97-AF65-F5344CB8AC3E}">
        <p14:creationId xmlns:p14="http://schemas.microsoft.com/office/powerpoint/2010/main" val="3169602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8341-1E7C-4615-B0CC-1E94B5106704}"/>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Eligible Applicant Survey</a:t>
            </a:r>
          </a:p>
        </p:txBody>
      </p:sp>
      <p:sp>
        <p:nvSpPr>
          <p:cNvPr id="3" name="Content Placeholder 2">
            <a:extLst>
              <a:ext uri="{FF2B5EF4-FFF2-40B4-BE49-F238E27FC236}">
                <a16:creationId xmlns:a16="http://schemas.microsoft.com/office/drawing/2014/main" id="{C66FF044-B996-4D11-9FA5-9E3F8B9DA9ED}"/>
              </a:ext>
            </a:extLst>
          </p:cNvPr>
          <p:cNvSpPr>
            <a:spLocks noGrp="1"/>
          </p:cNvSpPr>
          <p:nvPr>
            <p:ph idx="1"/>
          </p:nvPr>
        </p:nvSpPr>
        <p:spPr/>
        <p:txBody>
          <a:bodyPr/>
          <a:lstStyle/>
          <a:p>
            <a:pPr marL="0" indent="0">
              <a:buNone/>
            </a:pPr>
            <a:r>
              <a:rPr lang="en-US" b="1" u="sng" dirty="0"/>
              <a:t>Aim</a:t>
            </a:r>
          </a:p>
          <a:p>
            <a:pPr marL="0" indent="0">
              <a:buNone/>
            </a:pPr>
            <a:r>
              <a:rPr lang="en-US" sz="2800" dirty="0"/>
              <a:t>To understand what potential and former applicants think about NIJ funding opportunities</a:t>
            </a:r>
          </a:p>
          <a:p>
            <a:pPr marL="0" indent="0">
              <a:buNone/>
            </a:pPr>
            <a:endParaRPr lang="en-US" dirty="0"/>
          </a:p>
          <a:p>
            <a:pPr marL="0" indent="0">
              <a:buNone/>
            </a:pPr>
            <a:r>
              <a:rPr lang="en-US" b="1" u="sng" dirty="0"/>
              <a:t>Sample</a:t>
            </a:r>
          </a:p>
          <a:p>
            <a:pPr marL="0" indent="0">
              <a:buNone/>
            </a:pPr>
            <a:r>
              <a:rPr lang="en-US" dirty="0"/>
              <a:t>Individuals eligible to apply for NIJ grants</a:t>
            </a:r>
          </a:p>
          <a:p>
            <a:pPr marL="0" indent="0">
              <a:buNone/>
            </a:pPr>
            <a:endParaRPr lang="en-US" dirty="0"/>
          </a:p>
          <a:p>
            <a:pPr marL="0" indent="0">
              <a:buNone/>
            </a:pPr>
            <a:r>
              <a:rPr lang="en-US" b="1" u="sng" dirty="0"/>
              <a:t>Method</a:t>
            </a:r>
          </a:p>
          <a:p>
            <a:pPr marL="0" indent="0">
              <a:buNone/>
            </a:pPr>
            <a:r>
              <a:rPr lang="en-US" dirty="0"/>
              <a:t>Electronic survey</a:t>
            </a:r>
          </a:p>
          <a:p>
            <a:pPr marL="0" indent="0">
              <a:buNone/>
            </a:pPr>
            <a:endParaRPr lang="en-US" dirty="0"/>
          </a:p>
        </p:txBody>
      </p:sp>
    </p:spTree>
    <p:extLst>
      <p:ext uri="{BB962C8B-B14F-4D97-AF65-F5344CB8AC3E}">
        <p14:creationId xmlns:p14="http://schemas.microsoft.com/office/powerpoint/2010/main" val="47445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8B7-F448-4E1F-AED0-01E0F2C566F6}"/>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Federal Personnel Interviews</a:t>
            </a:r>
          </a:p>
        </p:txBody>
      </p:sp>
      <p:sp>
        <p:nvSpPr>
          <p:cNvPr id="3" name="Content Placeholder 2">
            <a:extLst>
              <a:ext uri="{FF2B5EF4-FFF2-40B4-BE49-F238E27FC236}">
                <a16:creationId xmlns:a16="http://schemas.microsoft.com/office/drawing/2014/main" id="{3A1654B4-4155-4D71-8331-403A00468869}"/>
              </a:ext>
            </a:extLst>
          </p:cNvPr>
          <p:cNvSpPr>
            <a:spLocks noGrp="1"/>
          </p:cNvSpPr>
          <p:nvPr>
            <p:ph idx="1"/>
          </p:nvPr>
        </p:nvSpPr>
        <p:spPr/>
        <p:txBody>
          <a:bodyPr>
            <a:normAutofit lnSpcReduction="10000"/>
          </a:bodyPr>
          <a:lstStyle/>
          <a:p>
            <a:pPr marL="0" indent="0">
              <a:buNone/>
            </a:pPr>
            <a:r>
              <a:rPr lang="en-US" b="1" u="sng" dirty="0"/>
              <a:t>Aim</a:t>
            </a:r>
          </a:p>
          <a:p>
            <a:pPr marL="0" indent="0">
              <a:buNone/>
            </a:pPr>
            <a:r>
              <a:rPr lang="en-US" dirty="0"/>
              <a:t>To understand capacity building program development efforts of other federal agencies</a:t>
            </a:r>
          </a:p>
          <a:p>
            <a:pPr marL="0" indent="0">
              <a:buNone/>
            </a:pPr>
            <a:endParaRPr lang="en-US" dirty="0"/>
          </a:p>
          <a:p>
            <a:pPr marL="0" indent="0">
              <a:buNone/>
            </a:pPr>
            <a:r>
              <a:rPr lang="en-US" b="1" u="sng" dirty="0"/>
              <a:t>Sample</a:t>
            </a:r>
          </a:p>
          <a:p>
            <a:pPr marL="0" indent="0">
              <a:buNone/>
            </a:pPr>
            <a:r>
              <a:rPr lang="en-US" dirty="0"/>
              <a:t>Federal program officers managing grants/programs aimed at capacity building posted in the last 5 years</a:t>
            </a:r>
          </a:p>
          <a:p>
            <a:pPr marL="0" indent="0">
              <a:buNone/>
            </a:pPr>
            <a:endParaRPr lang="en-US" dirty="0"/>
          </a:p>
          <a:p>
            <a:pPr marL="0" indent="0">
              <a:buNone/>
            </a:pPr>
            <a:r>
              <a:rPr lang="en-US" b="1" u="sng" dirty="0"/>
              <a:t>Method</a:t>
            </a:r>
          </a:p>
          <a:p>
            <a:pPr marL="0" indent="0">
              <a:buNone/>
            </a:pPr>
            <a:r>
              <a:rPr lang="en-US" dirty="0"/>
              <a:t>Telephone interview</a:t>
            </a:r>
          </a:p>
          <a:p>
            <a:endParaRPr lang="en-US" dirty="0"/>
          </a:p>
        </p:txBody>
      </p:sp>
    </p:spTree>
    <p:extLst>
      <p:ext uri="{BB962C8B-B14F-4D97-AF65-F5344CB8AC3E}">
        <p14:creationId xmlns:p14="http://schemas.microsoft.com/office/powerpoint/2010/main" val="256212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972" y="446430"/>
            <a:ext cx="9144000" cy="1143000"/>
          </a:xfrm>
        </p:spPr>
        <p:txBody>
          <a:bodyPr>
            <a:noAutofit/>
          </a:bodyPr>
          <a:lstStyle/>
          <a:p>
            <a:pPr algn="ctr">
              <a:lnSpc>
                <a:spcPct val="100000"/>
              </a:lnSpc>
            </a:pPr>
            <a:r>
              <a:rPr lang="en-US" sz="3200" b="0" i="1" dirty="0">
                <a:effectLst>
                  <a:outerShdw blurRad="38100" dist="38100" dir="2700000" algn="tl">
                    <a:srgbClr val="000000">
                      <a:alpha val="43137"/>
                    </a:srgbClr>
                  </a:outerShdw>
                </a:effectLst>
                <a:cs typeface="Arial" panose="020B0604020202020204" pitchFamily="34" charset="0"/>
              </a:rPr>
              <a:t>National Institute of Justice</a:t>
            </a:r>
            <a:br>
              <a:rPr lang="en-US" sz="3200" b="0" i="1" dirty="0">
                <a:effectLst>
                  <a:outerShdw blurRad="38100" dist="38100" dir="2700000" algn="tl">
                    <a:srgbClr val="000000">
                      <a:alpha val="43137"/>
                    </a:srgbClr>
                  </a:outerShdw>
                </a:effectLst>
                <a:cs typeface="Arial" panose="020B0604020202020204" pitchFamily="34" charset="0"/>
              </a:rPr>
            </a:br>
            <a:r>
              <a:rPr lang="en-US" sz="3200" b="0" dirty="0">
                <a:effectLst>
                  <a:outerShdw blurRad="38100" dist="38100" dir="2700000" algn="tl">
                    <a:srgbClr val="000000">
                      <a:alpha val="43137"/>
                    </a:srgbClr>
                  </a:outerShdw>
                </a:effectLst>
                <a:cs typeface="Arial" panose="020B0604020202020204" pitchFamily="34" charset="0"/>
              </a:rPr>
              <a:t>Office of Justice Programs</a:t>
            </a:r>
            <a:br>
              <a:rPr lang="en-US" sz="3200" b="1" dirty="0">
                <a:effectLst>
                  <a:outerShdw blurRad="38100" dist="38100" dir="2700000" algn="tl">
                    <a:srgbClr val="000000">
                      <a:alpha val="43137"/>
                    </a:srgbClr>
                  </a:outerShdw>
                </a:effectLst>
                <a:cs typeface="Arial" panose="020B0604020202020204" pitchFamily="34" charset="0"/>
              </a:rPr>
            </a:br>
            <a:r>
              <a:rPr lang="en-US" sz="3200" b="1" dirty="0">
                <a:effectLst>
                  <a:outerShdw blurRad="38100" dist="38100" dir="2700000" algn="tl">
                    <a:srgbClr val="000000">
                      <a:alpha val="43137"/>
                    </a:srgbClr>
                  </a:outerShdw>
                </a:effectLst>
                <a:cs typeface="Arial" panose="020B0604020202020204" pitchFamily="34" charset="0"/>
              </a:rPr>
              <a:t>U.S. Department of Justice</a:t>
            </a:r>
          </a:p>
        </p:txBody>
      </p:sp>
      <p:sp>
        <p:nvSpPr>
          <p:cNvPr id="3" name="Content Placeholder 2"/>
          <p:cNvSpPr>
            <a:spLocks noGrp="1"/>
          </p:cNvSpPr>
          <p:nvPr>
            <p:ph idx="1"/>
          </p:nvPr>
        </p:nvSpPr>
        <p:spPr>
          <a:xfrm>
            <a:off x="87086" y="1654859"/>
            <a:ext cx="5646057" cy="4580113"/>
          </a:xfrm>
        </p:spPr>
        <p:txBody>
          <a:bodyPr>
            <a:normAutofit fontScale="92500" lnSpcReduction="10000"/>
          </a:bodyPr>
          <a:lstStyle/>
          <a:p>
            <a:pPr>
              <a:buClr>
                <a:schemeClr val="tx2"/>
              </a:buClr>
            </a:pPr>
            <a:r>
              <a:rPr lang="en-US" sz="2400" b="1" dirty="0"/>
              <a:t>Research, development, and evaluation agency</a:t>
            </a:r>
          </a:p>
          <a:p>
            <a:pPr marL="0" indent="0">
              <a:buClr>
                <a:schemeClr val="tx2"/>
              </a:buClr>
              <a:buNone/>
            </a:pPr>
            <a:endParaRPr lang="en-US" sz="800" dirty="0"/>
          </a:p>
          <a:p>
            <a:pPr>
              <a:buClr>
                <a:schemeClr val="tx2"/>
              </a:buClr>
            </a:pPr>
            <a:r>
              <a:rPr lang="en-US" sz="2400" b="1" dirty="0">
                <a:solidFill>
                  <a:srgbClr val="FFC000"/>
                </a:solidFill>
              </a:rPr>
              <a:t>Mission: </a:t>
            </a:r>
            <a:r>
              <a:rPr lang="en-US" sz="2400" b="1" i="1" dirty="0">
                <a:solidFill>
                  <a:srgbClr val="FFC000"/>
                </a:solidFill>
              </a:rPr>
              <a:t>Strengthen Science. Advance Justice</a:t>
            </a:r>
          </a:p>
          <a:p>
            <a:pPr marL="0" indent="0">
              <a:buClr>
                <a:schemeClr val="tx2"/>
              </a:buClr>
              <a:buNone/>
            </a:pPr>
            <a:endParaRPr lang="en-US" sz="800" i="1" dirty="0"/>
          </a:p>
          <a:p>
            <a:pPr>
              <a:buClr>
                <a:schemeClr val="tx2"/>
              </a:buClr>
            </a:pPr>
            <a:r>
              <a:rPr lang="en-US" altLang="en-US" sz="2400" b="1" dirty="0"/>
              <a:t>Strategic Goals:</a:t>
            </a:r>
          </a:p>
          <a:p>
            <a:pPr lvl="1">
              <a:lnSpc>
                <a:spcPct val="110000"/>
              </a:lnSpc>
              <a:spcAft>
                <a:spcPts val="600"/>
              </a:spcAft>
              <a:buClr>
                <a:schemeClr val="accent3"/>
              </a:buClr>
              <a:buFont typeface="Wingdings" panose="05000000000000000000" pitchFamily="2" charset="2"/>
              <a:buChar char="§"/>
            </a:pPr>
            <a:r>
              <a:rPr lang="en-US" altLang="en-US" sz="2200" dirty="0"/>
              <a:t>Foster science-based criminal justice practice</a:t>
            </a:r>
          </a:p>
          <a:p>
            <a:pPr lvl="1">
              <a:lnSpc>
                <a:spcPct val="110000"/>
              </a:lnSpc>
              <a:spcAft>
                <a:spcPts val="600"/>
              </a:spcAft>
              <a:buClr>
                <a:schemeClr val="accent3"/>
              </a:buClr>
              <a:buFont typeface="Wingdings" panose="05000000000000000000" pitchFamily="2" charset="2"/>
              <a:buChar char="§"/>
            </a:pPr>
            <a:r>
              <a:rPr lang="en-US" altLang="en-US" sz="2200" dirty="0"/>
              <a:t>Translate knowledge to practice</a:t>
            </a:r>
          </a:p>
          <a:p>
            <a:pPr lvl="1">
              <a:lnSpc>
                <a:spcPct val="110000"/>
              </a:lnSpc>
              <a:spcAft>
                <a:spcPts val="600"/>
              </a:spcAft>
              <a:buClr>
                <a:schemeClr val="accent3"/>
              </a:buClr>
              <a:buFont typeface="Wingdings" panose="05000000000000000000" pitchFamily="2" charset="2"/>
              <a:buChar char="§"/>
            </a:pPr>
            <a:r>
              <a:rPr lang="en-US" altLang="en-US" sz="2200" dirty="0"/>
              <a:t>Advance technology</a:t>
            </a:r>
          </a:p>
          <a:p>
            <a:pPr lvl="1">
              <a:lnSpc>
                <a:spcPct val="110000"/>
              </a:lnSpc>
              <a:spcAft>
                <a:spcPts val="600"/>
              </a:spcAft>
              <a:buClr>
                <a:schemeClr val="accent3"/>
              </a:buClr>
              <a:buFont typeface="Wingdings" panose="05000000000000000000" pitchFamily="2" charset="2"/>
              <a:buChar char="§"/>
            </a:pPr>
            <a:r>
              <a:rPr lang="en-US" altLang="en-US" sz="2200" dirty="0"/>
              <a:t>Work across disciplines</a:t>
            </a:r>
          </a:p>
          <a:p>
            <a:pPr lvl="1">
              <a:lnSpc>
                <a:spcPct val="110000"/>
              </a:lnSpc>
              <a:spcAft>
                <a:spcPts val="600"/>
              </a:spcAft>
              <a:buClr>
                <a:schemeClr val="accent3"/>
              </a:buClr>
              <a:buFont typeface="Wingdings" panose="05000000000000000000" pitchFamily="2" charset="2"/>
              <a:buChar char="§"/>
            </a:pPr>
            <a:r>
              <a:rPr lang="en-US" altLang="en-US" sz="2200" dirty="0"/>
              <a:t>Adopt a global perspective</a:t>
            </a:r>
          </a:p>
        </p:txBody>
      </p:sp>
      <p:graphicFrame>
        <p:nvGraphicFramePr>
          <p:cNvPr id="5" name="Object 10"/>
          <p:cNvGraphicFramePr>
            <a:graphicFrameLocks noChangeAspect="1"/>
          </p:cNvGraphicFramePr>
          <p:nvPr>
            <p:extLst/>
          </p:nvPr>
        </p:nvGraphicFramePr>
        <p:xfrm>
          <a:off x="5733143" y="381000"/>
          <a:ext cx="3323771" cy="5701572"/>
        </p:xfrm>
        <a:graphic>
          <a:graphicData uri="http://schemas.openxmlformats.org/presentationml/2006/ole">
            <mc:AlternateContent xmlns:mc="http://schemas.openxmlformats.org/markup-compatibility/2006">
              <mc:Choice xmlns:v="urn:schemas-microsoft-com:vml" Requires="v">
                <p:oleObj spid="_x0000_s2420" name="Acrobat Document" r:id="rId4" imgW="5486400" imgH="9801096" progId="AcroExch.Document">
                  <p:embed/>
                </p:oleObj>
              </mc:Choice>
              <mc:Fallback>
                <p:oleObj name="Acrobat Document" r:id="rId4" imgW="5486400" imgH="9801096" progId="AcroExch.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3143" y="381000"/>
                        <a:ext cx="3323771" cy="570157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26071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1541-8EF7-4F3B-9B72-E3034E783B34}"/>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results</a:t>
            </a:r>
          </a:p>
        </p:txBody>
      </p:sp>
    </p:spTree>
    <p:extLst>
      <p:ext uri="{BB962C8B-B14F-4D97-AF65-F5344CB8AC3E}">
        <p14:creationId xmlns:p14="http://schemas.microsoft.com/office/powerpoint/2010/main" val="1751177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Administrative Review</a:t>
            </a:r>
          </a:p>
        </p:txBody>
      </p:sp>
      <p:sp>
        <p:nvSpPr>
          <p:cNvPr id="3" name="Content Placeholder 2"/>
          <p:cNvSpPr>
            <a:spLocks noGrp="1"/>
          </p:cNvSpPr>
          <p:nvPr>
            <p:ph idx="1"/>
          </p:nvPr>
        </p:nvSpPr>
        <p:spPr/>
        <p:txBody>
          <a:bodyPr>
            <a:normAutofit fontScale="92500"/>
          </a:bodyPr>
          <a:lstStyle/>
          <a:p>
            <a:r>
              <a:rPr lang="en-US" sz="3100" b="1" dirty="0"/>
              <a:t>Experience working </a:t>
            </a:r>
            <a:r>
              <a:rPr lang="en-US" sz="3100" b="1" u="sng" dirty="0"/>
              <a:t>with</a:t>
            </a:r>
            <a:r>
              <a:rPr lang="en-US" sz="3100" b="1" dirty="0"/>
              <a:t> AI and AN communities</a:t>
            </a:r>
          </a:p>
          <a:p>
            <a:pPr marL="625475" lvl="2" indent="-225425"/>
            <a:r>
              <a:rPr lang="en-US" sz="2400" dirty="0"/>
              <a:t>Strength</a:t>
            </a:r>
          </a:p>
          <a:p>
            <a:pPr marL="1082675" lvl="3" indent="-225425"/>
            <a:r>
              <a:rPr lang="en-US" sz="2400" dirty="0"/>
              <a:t>Knowledge of the tribal IRB process</a:t>
            </a:r>
          </a:p>
          <a:p>
            <a:pPr marL="1082675" lvl="3" indent="-225425"/>
            <a:r>
              <a:rPr lang="en-US" sz="2400" dirty="0"/>
              <a:t>“The applicant recognizes the importance of seeking tribal approval prior to dissemination of study results”</a:t>
            </a:r>
          </a:p>
          <a:p>
            <a:pPr marL="625475" lvl="2" indent="-225425"/>
            <a:r>
              <a:rPr lang="en-US" sz="2400" dirty="0"/>
              <a:t>Weakness</a:t>
            </a:r>
          </a:p>
          <a:p>
            <a:pPr marL="1082675" lvl="3" indent="-225425"/>
            <a:r>
              <a:rPr lang="en-US" sz="2400" dirty="0"/>
              <a:t>“the proposal…, violates basic principles of research in American Indian Alaska Native communities. As a result, the proposal displays no cultural competency and appears to provide… ethnocentric exploitation” </a:t>
            </a:r>
          </a:p>
          <a:p>
            <a:endParaRPr lang="en-US" sz="2800" dirty="0"/>
          </a:p>
          <a:p>
            <a:pPr lvl="1"/>
            <a:endParaRPr lang="en-US" sz="2800" dirty="0"/>
          </a:p>
        </p:txBody>
      </p:sp>
    </p:spTree>
    <p:extLst>
      <p:ext uri="{BB962C8B-B14F-4D97-AF65-F5344CB8AC3E}">
        <p14:creationId xmlns:p14="http://schemas.microsoft.com/office/powerpoint/2010/main" val="4173404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a:t>
            </a:r>
            <a:r>
              <a:rPr lang="en-US" sz="3600" b="0" dirty="0"/>
              <a:t>Administrative Review</a:t>
            </a:r>
            <a:endParaRPr lang="en-US" sz="3600" dirty="0"/>
          </a:p>
        </p:txBody>
      </p:sp>
      <p:sp>
        <p:nvSpPr>
          <p:cNvPr id="3" name="Content Placeholder 2"/>
          <p:cNvSpPr>
            <a:spLocks noGrp="1"/>
          </p:cNvSpPr>
          <p:nvPr>
            <p:ph idx="1"/>
          </p:nvPr>
        </p:nvSpPr>
        <p:spPr>
          <a:xfrm>
            <a:off x="304800" y="1524000"/>
            <a:ext cx="8610600" cy="4525963"/>
          </a:xfrm>
        </p:spPr>
        <p:txBody>
          <a:bodyPr>
            <a:normAutofit fontScale="92500" lnSpcReduction="20000"/>
          </a:bodyPr>
          <a:lstStyle/>
          <a:p>
            <a:r>
              <a:rPr lang="en-US" b="1" dirty="0"/>
              <a:t>Dissemination Strategy</a:t>
            </a:r>
          </a:p>
          <a:p>
            <a:pPr lvl="1"/>
            <a:r>
              <a:rPr lang="en-US" dirty="0"/>
              <a:t>Strength</a:t>
            </a:r>
          </a:p>
          <a:p>
            <a:pPr lvl="2"/>
            <a:r>
              <a:rPr lang="en-US" dirty="0"/>
              <a:t>“The proposal contains several innovative ways of disseminating the findings of the research, including </a:t>
            </a:r>
            <a:r>
              <a:rPr lang="en-US" b="1" dirty="0"/>
              <a:t>oral transmission at Pow Wows </a:t>
            </a:r>
            <a:r>
              <a:rPr lang="en-US" dirty="0"/>
              <a:t>and other community events, reports to the Bureau of Indian Affairs or Indian Health Services, and a Tribal community public forum.”</a:t>
            </a:r>
          </a:p>
          <a:p>
            <a:pPr lvl="1"/>
            <a:r>
              <a:rPr lang="en-US" dirty="0"/>
              <a:t>Weakness</a:t>
            </a:r>
          </a:p>
          <a:p>
            <a:pPr lvl="2"/>
            <a:r>
              <a:rPr lang="en-US" dirty="0"/>
              <a:t>“…the dissemination plan </a:t>
            </a:r>
            <a:r>
              <a:rPr lang="en-US" b="1" dirty="0"/>
              <a:t>does not include major collaboration with tribal leaders</a:t>
            </a:r>
            <a:r>
              <a:rPr lang="en-US" dirty="0"/>
              <a:t>, and only plans to distribute information to tribes through conference presentations. It is a significant weakness that more effort has not been exerted to collaborate with tribal leaders and to at least reach out to tribal communities and service providers to share information about the findings”</a:t>
            </a:r>
          </a:p>
          <a:p>
            <a:pPr lvl="1"/>
            <a:endParaRPr lang="en-US" dirty="0"/>
          </a:p>
        </p:txBody>
      </p:sp>
    </p:spTree>
    <p:extLst>
      <p:ext uri="{BB962C8B-B14F-4D97-AF65-F5344CB8AC3E}">
        <p14:creationId xmlns:p14="http://schemas.microsoft.com/office/powerpoint/2010/main" val="1363386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Administrative Review</a:t>
            </a:r>
          </a:p>
        </p:txBody>
      </p:sp>
      <p:sp>
        <p:nvSpPr>
          <p:cNvPr id="3" name="Content Placeholder 2"/>
          <p:cNvSpPr>
            <a:spLocks noGrp="1"/>
          </p:cNvSpPr>
          <p:nvPr>
            <p:ph idx="1"/>
          </p:nvPr>
        </p:nvSpPr>
        <p:spPr/>
        <p:txBody>
          <a:bodyPr>
            <a:normAutofit/>
          </a:bodyPr>
          <a:lstStyle/>
          <a:p>
            <a:r>
              <a:rPr lang="en-US" b="1" dirty="0"/>
              <a:t>Narrative (Scope of Work)</a:t>
            </a:r>
          </a:p>
          <a:p>
            <a:pPr lvl="1"/>
            <a:r>
              <a:rPr lang="en-US" dirty="0"/>
              <a:t>Weaknesses</a:t>
            </a:r>
          </a:p>
          <a:p>
            <a:pPr lvl="2"/>
            <a:r>
              <a:rPr lang="en-US" dirty="0"/>
              <a:t> “Although the narrative offered many general statements about the value of this work, it failed to identify specifically what its contribution would be above and beyond what is currently in the literature”</a:t>
            </a:r>
          </a:p>
          <a:p>
            <a:pPr lvl="2"/>
            <a:r>
              <a:rPr lang="en-US" dirty="0"/>
              <a:t>“…methods and analytic and technical approach requires many more specifics”</a:t>
            </a:r>
          </a:p>
          <a:p>
            <a:pPr lvl="2"/>
            <a:r>
              <a:rPr lang="en-US" dirty="0"/>
              <a:t>“The justification for the ‘other’ costs, which are not small, could use more detail as to why they are necessary”</a:t>
            </a:r>
          </a:p>
          <a:p>
            <a:endParaRPr lang="en-US" dirty="0"/>
          </a:p>
        </p:txBody>
      </p:sp>
    </p:spTree>
    <p:extLst>
      <p:ext uri="{BB962C8B-B14F-4D97-AF65-F5344CB8AC3E}">
        <p14:creationId xmlns:p14="http://schemas.microsoft.com/office/powerpoint/2010/main" val="791208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Administrative Review</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a:t>Personnel Costs</a:t>
            </a:r>
          </a:p>
          <a:p>
            <a:pPr lvl="1"/>
            <a:r>
              <a:rPr lang="en-US" dirty="0"/>
              <a:t>Weaknesses</a:t>
            </a:r>
          </a:p>
          <a:p>
            <a:pPr lvl="2"/>
            <a:r>
              <a:rPr lang="en-US" dirty="0"/>
              <a:t>“there is nothing in the way of a plan to train and support (much less pay) the </a:t>
            </a:r>
            <a:r>
              <a:rPr lang="en-US" b="1" dirty="0"/>
              <a:t>tribal representatives </a:t>
            </a:r>
            <a:r>
              <a:rPr lang="en-US" dirty="0"/>
              <a:t>who would be responsible for administering the paper-and-pencil pilot test…”</a:t>
            </a:r>
          </a:p>
          <a:p>
            <a:pPr lvl="2"/>
            <a:r>
              <a:rPr lang="en-US" dirty="0"/>
              <a:t>“Personnel budget is very high, particularly for the  three principal personnel…”</a:t>
            </a:r>
          </a:p>
          <a:p>
            <a:pPr lvl="1"/>
            <a:r>
              <a:rPr lang="en-US" dirty="0"/>
              <a:t>Strength</a:t>
            </a:r>
          </a:p>
          <a:p>
            <a:pPr lvl="2"/>
            <a:r>
              <a:rPr lang="en-US" dirty="0"/>
              <a:t>“the extra costs associated with the focus group consultant and the extensive need for travel is well justified.”</a:t>
            </a:r>
          </a:p>
          <a:p>
            <a:endParaRPr lang="en-US" dirty="0"/>
          </a:p>
        </p:txBody>
      </p:sp>
    </p:spTree>
    <p:extLst>
      <p:ext uri="{BB962C8B-B14F-4D97-AF65-F5344CB8AC3E}">
        <p14:creationId xmlns:p14="http://schemas.microsoft.com/office/powerpoint/2010/main" val="1555955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A9D1-D263-4B90-8FE8-592DDCA6D899}"/>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Eligible Applicant Survey - </a:t>
            </a:r>
            <a:br>
              <a:rPr lang="en-US" sz="3600" b="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Demographics (n=67)</a:t>
            </a:r>
          </a:p>
        </p:txBody>
      </p:sp>
      <p:pic>
        <p:nvPicPr>
          <p:cNvPr id="6" name="Picture 5">
            <a:extLst>
              <a:ext uri="{FF2B5EF4-FFF2-40B4-BE49-F238E27FC236}">
                <a16:creationId xmlns:a16="http://schemas.microsoft.com/office/drawing/2014/main" id="{53686EF5-FBD0-4F4E-94B9-E2072729F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179" y="1761563"/>
            <a:ext cx="6563641" cy="4029637"/>
          </a:xfrm>
          <a:prstGeom prst="rect">
            <a:avLst/>
          </a:prstGeom>
        </p:spPr>
      </p:pic>
      <p:pic>
        <p:nvPicPr>
          <p:cNvPr id="8" name="Picture 7">
            <a:extLst>
              <a:ext uri="{FF2B5EF4-FFF2-40B4-BE49-F238E27FC236}">
                <a16:creationId xmlns:a16="http://schemas.microsoft.com/office/drawing/2014/main" id="{BAA8F63D-FA01-4438-9D66-C2EC0874E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524000"/>
            <a:ext cx="4680316" cy="4410946"/>
          </a:xfrm>
          <a:prstGeom prst="rect">
            <a:avLst/>
          </a:prstGeom>
        </p:spPr>
      </p:pic>
    </p:spTree>
    <p:extLst>
      <p:ext uri="{BB962C8B-B14F-4D97-AF65-F5344CB8AC3E}">
        <p14:creationId xmlns:p14="http://schemas.microsoft.com/office/powerpoint/2010/main" val="2097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A9D1-D263-4B90-8FE8-592DDCA6D899}"/>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Eligible Applicant Survey – </a:t>
            </a:r>
            <a:br>
              <a:rPr lang="en-US" sz="3600" b="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Resources (n=53)</a:t>
            </a:r>
          </a:p>
        </p:txBody>
      </p:sp>
      <p:sp>
        <p:nvSpPr>
          <p:cNvPr id="3" name="Content Placeholder 2">
            <a:extLst>
              <a:ext uri="{FF2B5EF4-FFF2-40B4-BE49-F238E27FC236}">
                <a16:creationId xmlns:a16="http://schemas.microsoft.com/office/drawing/2014/main" id="{821EE010-94B3-4572-8DBF-F7E86D5529D5}"/>
              </a:ext>
            </a:extLst>
          </p:cNvPr>
          <p:cNvSpPr>
            <a:spLocks noGrp="1"/>
          </p:cNvSpPr>
          <p:nvPr>
            <p:ph idx="1"/>
          </p:nvPr>
        </p:nvSpPr>
        <p:spPr/>
        <p:txBody>
          <a:bodyPr/>
          <a:lstStyle/>
          <a:p>
            <a:r>
              <a:rPr lang="en-US" sz="2400" dirty="0">
                <a:solidFill>
                  <a:srgbClr val="FFFFFF"/>
                </a:solidFill>
                <a:latin typeface="Lucida Grande"/>
                <a:ea typeface="Lucida Grande"/>
                <a:cs typeface="Lucida Grande"/>
              </a:rPr>
              <a:t>“It requires a truly mutually beneficial partnership that goes beyond a transactional, information-based relationship to one that is more human and values-based. Info &amp; resources aren't enough“</a:t>
            </a:r>
          </a:p>
          <a:p>
            <a:pPr marL="0" indent="0">
              <a:buNone/>
            </a:pPr>
            <a:endParaRPr lang="en-US" sz="2400" dirty="0">
              <a:solidFill>
                <a:srgbClr val="FFFFFF"/>
              </a:solidFill>
              <a:latin typeface="Lucida Grande"/>
              <a:ea typeface="Lucida Grande"/>
              <a:cs typeface="Lucida Grande"/>
            </a:endParaRPr>
          </a:p>
          <a:p>
            <a:r>
              <a:rPr lang="en-US" sz="2400" dirty="0">
                <a:solidFill>
                  <a:srgbClr val="FFFFFF"/>
                </a:solidFill>
                <a:latin typeface="Lucida Grande"/>
                <a:ea typeface="Lucida Grande"/>
                <a:cs typeface="Lucida Grande"/>
              </a:rPr>
              <a:t>“Comprehensive information about tribal data sovereignty and considerations in doing research with Urban Native populations”</a:t>
            </a:r>
          </a:p>
          <a:p>
            <a:endParaRPr lang="en-US" sz="2400" dirty="0">
              <a:solidFill>
                <a:srgbClr val="FFFFFF"/>
              </a:solidFill>
              <a:latin typeface="Lucida Grande"/>
              <a:ea typeface="Lucida Grande"/>
              <a:cs typeface="Lucida Grande"/>
            </a:endParaRPr>
          </a:p>
          <a:p>
            <a:r>
              <a:rPr lang="en-US" sz="2400" dirty="0">
                <a:solidFill>
                  <a:srgbClr val="FFFFFF"/>
                </a:solidFill>
                <a:latin typeface="Lucida Grande"/>
                <a:cs typeface="Lucida Grande"/>
              </a:rPr>
              <a:t>“</a:t>
            </a:r>
            <a:r>
              <a:rPr lang="en-US" sz="2400" dirty="0">
                <a:latin typeface="Lucida Grande"/>
                <a:cs typeface="Lucida Grande"/>
              </a:rPr>
              <a:t>Appropriate tribal consultation strategies, community based participatory research principles “</a:t>
            </a:r>
            <a:endParaRPr lang="en-US" sz="2400" dirty="0">
              <a:solidFill>
                <a:srgbClr val="FFFFFF"/>
              </a:solidFill>
              <a:latin typeface="Lucida Grande"/>
              <a:cs typeface="Lucida Grande"/>
            </a:endParaRPr>
          </a:p>
        </p:txBody>
      </p:sp>
      <p:sp>
        <p:nvSpPr>
          <p:cNvPr id="4" name="TextBox 3">
            <a:extLst>
              <a:ext uri="{FF2B5EF4-FFF2-40B4-BE49-F238E27FC236}">
                <a16:creationId xmlns:a16="http://schemas.microsoft.com/office/drawing/2014/main" id="{951AE787-D968-4B8D-BFC4-5859B5AA756A}"/>
              </a:ext>
            </a:extLst>
          </p:cNvPr>
          <p:cNvSpPr txBox="1"/>
          <p:nvPr/>
        </p:nvSpPr>
        <p:spPr>
          <a:xfrm>
            <a:off x="2133600" y="1524000"/>
            <a:ext cx="4876800" cy="5324535"/>
          </a:xfrm>
          <a:prstGeom prst="rect">
            <a:avLst/>
          </a:prstGeom>
          <a:noFill/>
        </p:spPr>
        <p:txBody>
          <a:bodyPr wrap="square" rtlCol="0">
            <a:spAutoFit/>
          </a:bodyPr>
          <a:lstStyle/>
          <a:p>
            <a:pPr algn="ctr"/>
            <a:r>
              <a:rPr lang="en-US" sz="8400" b="1" dirty="0">
                <a:solidFill>
                  <a:srgbClr val="FF0000"/>
                </a:solidFill>
              </a:rPr>
              <a:t>37.7%</a:t>
            </a:r>
          </a:p>
          <a:p>
            <a:pPr algn="ctr"/>
            <a:r>
              <a:rPr lang="en-US" sz="4800" dirty="0">
                <a:solidFill>
                  <a:schemeClr val="bg1"/>
                </a:solidFill>
              </a:rPr>
              <a:t>Do not know where to get the resources they need</a:t>
            </a:r>
          </a:p>
          <a:p>
            <a:endParaRPr lang="en-US" sz="6400" dirty="0"/>
          </a:p>
        </p:txBody>
      </p:sp>
    </p:spTree>
    <p:extLst>
      <p:ext uri="{BB962C8B-B14F-4D97-AF65-F5344CB8AC3E}">
        <p14:creationId xmlns:p14="http://schemas.microsoft.com/office/powerpoint/2010/main" val="348562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1A04-6FD7-4653-9403-8FF4EA9096B9}"/>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Eligible Applicant Survey – </a:t>
            </a:r>
            <a:br>
              <a:rPr lang="en-US" sz="3600" b="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NIJ Knowledge (n=61)</a:t>
            </a:r>
          </a:p>
        </p:txBody>
      </p:sp>
      <p:sp>
        <p:nvSpPr>
          <p:cNvPr id="3" name="Content Placeholder 2">
            <a:extLst>
              <a:ext uri="{FF2B5EF4-FFF2-40B4-BE49-F238E27FC236}">
                <a16:creationId xmlns:a16="http://schemas.microsoft.com/office/drawing/2014/main" id="{1ACDA611-98C5-45BD-9545-1E32DF16E1A7}"/>
              </a:ext>
            </a:extLst>
          </p:cNvPr>
          <p:cNvSpPr>
            <a:spLocks noGrp="1"/>
          </p:cNvSpPr>
          <p:nvPr>
            <p:ph idx="1"/>
          </p:nvPr>
        </p:nvSpPr>
        <p:spPr/>
        <p:txBody>
          <a:bodyPr/>
          <a:lstStyle/>
          <a:p>
            <a:r>
              <a:rPr lang="en-US" dirty="0"/>
              <a:t>Before this survey, did you have knowledge of NIJ?</a:t>
            </a:r>
          </a:p>
        </p:txBody>
      </p:sp>
      <p:graphicFrame>
        <p:nvGraphicFramePr>
          <p:cNvPr id="4" name="Chart 3"/>
          <p:cNvGraphicFramePr/>
          <p:nvPr>
            <p:extLst>
              <p:ext uri="{D42A27DB-BD31-4B8C-83A1-F6EECF244321}">
                <p14:modId xmlns:p14="http://schemas.microsoft.com/office/powerpoint/2010/main" val="3002835805"/>
              </p:ext>
            </p:extLst>
          </p:nvPr>
        </p:nvGraphicFramePr>
        <p:xfrm>
          <a:off x="1066800" y="1905000"/>
          <a:ext cx="7315200" cy="4297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2421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1A04-6FD7-4653-9403-8FF4EA9096B9}"/>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Eligible Applicant Survey – </a:t>
            </a:r>
            <a:br>
              <a:rPr lang="en-US" sz="3600" b="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NIJ Applicant (n=36)</a:t>
            </a:r>
          </a:p>
        </p:txBody>
      </p:sp>
      <p:sp>
        <p:nvSpPr>
          <p:cNvPr id="3" name="Content Placeholder 2">
            <a:extLst>
              <a:ext uri="{FF2B5EF4-FFF2-40B4-BE49-F238E27FC236}">
                <a16:creationId xmlns:a16="http://schemas.microsoft.com/office/drawing/2014/main" id="{1ACDA611-98C5-45BD-9545-1E32DF16E1A7}"/>
              </a:ext>
            </a:extLst>
          </p:cNvPr>
          <p:cNvSpPr>
            <a:spLocks noGrp="1"/>
          </p:cNvSpPr>
          <p:nvPr>
            <p:ph idx="1"/>
          </p:nvPr>
        </p:nvSpPr>
        <p:spPr/>
        <p:txBody>
          <a:bodyPr/>
          <a:lstStyle/>
          <a:p>
            <a:r>
              <a:rPr lang="en-US" dirty="0"/>
              <a:t>Have you ever been part of an NIJ tribal grant application?</a:t>
            </a:r>
          </a:p>
        </p:txBody>
      </p:sp>
      <p:graphicFrame>
        <p:nvGraphicFramePr>
          <p:cNvPr id="4" name="Chart 3"/>
          <p:cNvGraphicFramePr/>
          <p:nvPr>
            <p:extLst>
              <p:ext uri="{D42A27DB-BD31-4B8C-83A1-F6EECF244321}">
                <p14:modId xmlns:p14="http://schemas.microsoft.com/office/powerpoint/2010/main" val="2112117769"/>
              </p:ext>
            </p:extLst>
          </p:nvPr>
        </p:nvGraphicFramePr>
        <p:xfrm>
          <a:off x="1371600" y="2286000"/>
          <a:ext cx="6629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710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1A04-6FD7-4653-9403-8FF4EA9096B9}"/>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Results: </a:t>
            </a:r>
            <a:r>
              <a:rPr lang="en-US" sz="3600" b="0" dirty="0">
                <a:effectLst>
                  <a:outerShdw blurRad="38100" dist="38100" dir="2700000" algn="tl">
                    <a:srgbClr val="000000">
                      <a:alpha val="43137"/>
                    </a:srgbClr>
                  </a:outerShdw>
                </a:effectLst>
              </a:rPr>
              <a:t>Eligible Applicant Survey – </a:t>
            </a:r>
            <a:br>
              <a:rPr lang="en-US" sz="3600" b="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Engagement (n=48)</a:t>
            </a:r>
          </a:p>
        </p:txBody>
      </p:sp>
      <p:sp>
        <p:nvSpPr>
          <p:cNvPr id="3" name="Content Placeholder 2">
            <a:extLst>
              <a:ext uri="{FF2B5EF4-FFF2-40B4-BE49-F238E27FC236}">
                <a16:creationId xmlns:a16="http://schemas.microsoft.com/office/drawing/2014/main" id="{1ACDA611-98C5-45BD-9545-1E32DF16E1A7}"/>
              </a:ext>
            </a:extLst>
          </p:cNvPr>
          <p:cNvSpPr>
            <a:spLocks noGrp="1"/>
          </p:cNvSpPr>
          <p:nvPr>
            <p:ph idx="1"/>
          </p:nvPr>
        </p:nvSpPr>
        <p:spPr/>
        <p:txBody>
          <a:bodyPr/>
          <a:lstStyle/>
          <a:p>
            <a:r>
              <a:rPr lang="en-US" dirty="0"/>
              <a:t>What could NIJ do to engage you in future funding?</a:t>
            </a:r>
          </a:p>
        </p:txBody>
      </p:sp>
      <p:graphicFrame>
        <p:nvGraphicFramePr>
          <p:cNvPr id="4" name="Chart 3"/>
          <p:cNvGraphicFramePr/>
          <p:nvPr>
            <p:extLst>
              <p:ext uri="{D42A27DB-BD31-4B8C-83A1-F6EECF244321}">
                <p14:modId xmlns:p14="http://schemas.microsoft.com/office/powerpoint/2010/main" val="448844914"/>
              </p:ext>
            </p:extLst>
          </p:nvPr>
        </p:nvGraphicFramePr>
        <p:xfrm>
          <a:off x="1219200" y="2209799"/>
          <a:ext cx="6400800" cy="3840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313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1143000"/>
          </a:xfrm>
        </p:spPr>
        <p:txBody>
          <a:bodyPr>
            <a:noAutofit/>
          </a:bodyPr>
          <a:lstStyle/>
          <a:p>
            <a:r>
              <a:rPr lang="en-US" sz="4000" dirty="0">
                <a:effectLst>
                  <a:outerShdw blurRad="38100" dist="38100" dir="2700000" algn="tl">
                    <a:srgbClr val="000000">
                      <a:alpha val="43137"/>
                    </a:srgbClr>
                  </a:outerShdw>
                </a:effectLst>
              </a:rPr>
              <a:t>Tribal Research &amp; Evaluation at NIJ</a:t>
            </a:r>
          </a:p>
        </p:txBody>
      </p:sp>
      <p:sp>
        <p:nvSpPr>
          <p:cNvPr id="3" name="Content Placeholder 2"/>
          <p:cNvSpPr>
            <a:spLocks noGrp="1"/>
          </p:cNvSpPr>
          <p:nvPr>
            <p:ph idx="1"/>
          </p:nvPr>
        </p:nvSpPr>
        <p:spPr>
          <a:xfrm>
            <a:off x="381000" y="1676400"/>
            <a:ext cx="8229600" cy="4525963"/>
          </a:xfrm>
        </p:spPr>
        <p:txBody>
          <a:bodyPr>
            <a:normAutofit/>
          </a:bodyPr>
          <a:lstStyle/>
          <a:p>
            <a:pPr>
              <a:buClr>
                <a:srgbClr val="FFC000"/>
              </a:buClr>
            </a:pPr>
            <a:r>
              <a:rPr lang="en-US" sz="3200" dirty="0"/>
              <a:t>NIJ actively funds research &amp; evaluation (R&amp;E) with tribal communities</a:t>
            </a:r>
          </a:p>
          <a:p>
            <a:pPr>
              <a:buClr>
                <a:srgbClr val="FFC000"/>
              </a:buClr>
            </a:pPr>
            <a:endParaRPr lang="en-US" sz="3200" dirty="0"/>
          </a:p>
          <a:p>
            <a:pPr>
              <a:buClr>
                <a:srgbClr val="FFC000"/>
              </a:buClr>
            </a:pPr>
            <a:r>
              <a:rPr lang="en-US" sz="3200" dirty="0"/>
              <a:t>Committed to ethical and engaged efforts in line with responsible research conduct and federal trust responsibilities</a:t>
            </a:r>
          </a:p>
          <a:p>
            <a:pPr>
              <a:buClr>
                <a:srgbClr val="FFC000"/>
              </a:buClr>
            </a:pPr>
            <a:endParaRPr lang="en-US" sz="3200" dirty="0"/>
          </a:p>
        </p:txBody>
      </p:sp>
    </p:spTree>
    <p:extLst>
      <p:ext uri="{BB962C8B-B14F-4D97-AF65-F5344CB8AC3E}">
        <p14:creationId xmlns:p14="http://schemas.microsoft.com/office/powerpoint/2010/main" val="3740205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7251-A1A1-450A-80F9-1DCF57340A84}"/>
              </a:ext>
            </a:extLst>
          </p:cNvPr>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Limitations &amp; Further work</a:t>
            </a:r>
          </a:p>
        </p:txBody>
      </p:sp>
    </p:spTree>
    <p:extLst>
      <p:ext uri="{BB962C8B-B14F-4D97-AF65-F5344CB8AC3E}">
        <p14:creationId xmlns:p14="http://schemas.microsoft.com/office/powerpoint/2010/main" val="2079393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Limitations</a:t>
            </a:r>
          </a:p>
        </p:txBody>
      </p:sp>
      <p:sp>
        <p:nvSpPr>
          <p:cNvPr id="3" name="Content Placeholder 2"/>
          <p:cNvSpPr>
            <a:spLocks noGrp="1"/>
          </p:cNvSpPr>
          <p:nvPr>
            <p:ph idx="1"/>
          </p:nvPr>
        </p:nvSpPr>
        <p:spPr/>
        <p:txBody>
          <a:bodyPr>
            <a:normAutofit/>
          </a:bodyPr>
          <a:lstStyle/>
          <a:p>
            <a:r>
              <a:rPr lang="en-US" b="1" dirty="0"/>
              <a:t>Listening Sessions: </a:t>
            </a:r>
            <a:r>
              <a:rPr lang="en-US" dirty="0"/>
              <a:t>limited in number</a:t>
            </a:r>
          </a:p>
          <a:p>
            <a:pPr marL="0" indent="0">
              <a:buNone/>
            </a:pPr>
            <a:endParaRPr lang="en-US" dirty="0"/>
          </a:p>
          <a:p>
            <a:r>
              <a:rPr lang="en-US" b="1" dirty="0"/>
              <a:t>Literature Review:</a:t>
            </a:r>
            <a:r>
              <a:rPr lang="en-US" dirty="0"/>
              <a:t> search terms, databases</a:t>
            </a:r>
          </a:p>
          <a:p>
            <a:pPr marL="0" indent="0">
              <a:buNone/>
            </a:pPr>
            <a:endParaRPr lang="en-US" dirty="0"/>
          </a:p>
          <a:p>
            <a:r>
              <a:rPr lang="en-US" b="1" dirty="0"/>
              <a:t>Admin Review: </a:t>
            </a:r>
            <a:r>
              <a:rPr lang="en-US" dirty="0"/>
              <a:t>only reviewed first tier of grant application review process</a:t>
            </a:r>
          </a:p>
          <a:p>
            <a:pPr marL="0" indent="0">
              <a:buNone/>
            </a:pPr>
            <a:endParaRPr lang="en-US" dirty="0"/>
          </a:p>
          <a:p>
            <a:r>
              <a:rPr lang="en-US" b="1" dirty="0"/>
              <a:t>Applicant Survey: </a:t>
            </a:r>
            <a:r>
              <a:rPr lang="en-US" dirty="0"/>
              <a:t>only 3 conferences (none tribal)</a:t>
            </a:r>
          </a:p>
          <a:p>
            <a:pPr marL="0" indent="0">
              <a:buNone/>
            </a:pPr>
            <a:endParaRPr lang="en-US" dirty="0"/>
          </a:p>
          <a:p>
            <a:endParaRPr lang="en-US" b="1"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61641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Future Work</a:t>
            </a:r>
          </a:p>
        </p:txBody>
      </p:sp>
      <p:sp>
        <p:nvSpPr>
          <p:cNvPr id="3" name="Content Placeholder 2"/>
          <p:cNvSpPr>
            <a:spLocks noGrp="1"/>
          </p:cNvSpPr>
          <p:nvPr>
            <p:ph idx="1"/>
          </p:nvPr>
        </p:nvSpPr>
        <p:spPr/>
        <p:txBody>
          <a:bodyPr/>
          <a:lstStyle/>
          <a:p>
            <a:r>
              <a:rPr lang="en-US" dirty="0"/>
              <a:t>Complete reports and conduct presentations to NIJ leadership</a:t>
            </a:r>
          </a:p>
          <a:p>
            <a:pPr marL="0" indent="0">
              <a:buNone/>
            </a:pPr>
            <a:endParaRPr lang="en-US" dirty="0"/>
          </a:p>
          <a:p>
            <a:r>
              <a:rPr lang="en-US" dirty="0"/>
              <a:t>Further stakeholder guidance and feedback on responses to recommendations</a:t>
            </a:r>
          </a:p>
          <a:p>
            <a:endParaRPr lang="en-US" dirty="0"/>
          </a:p>
        </p:txBody>
      </p:sp>
    </p:spTree>
    <p:extLst>
      <p:ext uri="{BB962C8B-B14F-4D97-AF65-F5344CB8AC3E}">
        <p14:creationId xmlns:p14="http://schemas.microsoft.com/office/powerpoint/2010/main" val="1431686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Current Capacity Building Activities</a:t>
            </a:r>
          </a:p>
        </p:txBody>
      </p:sp>
      <p:sp>
        <p:nvSpPr>
          <p:cNvPr id="3" name="Content Placeholder 2"/>
          <p:cNvSpPr>
            <a:spLocks noGrp="1"/>
          </p:cNvSpPr>
          <p:nvPr>
            <p:ph idx="1"/>
          </p:nvPr>
        </p:nvSpPr>
        <p:spPr/>
        <p:txBody>
          <a:bodyPr>
            <a:normAutofit fontScale="92500" lnSpcReduction="10000"/>
          </a:bodyPr>
          <a:lstStyle/>
          <a:p>
            <a:r>
              <a:rPr lang="en-US" dirty="0"/>
              <a:t>Student engagement</a:t>
            </a:r>
          </a:p>
          <a:p>
            <a:pPr lvl="1"/>
            <a:r>
              <a:rPr lang="en-US" dirty="0"/>
              <a:t>Society for Advancement of Chicanos/Hispanics and Native Americans (SACNAS)</a:t>
            </a:r>
          </a:p>
          <a:p>
            <a:pPr lvl="1"/>
            <a:r>
              <a:rPr lang="en-US" dirty="0"/>
              <a:t>American Indian Science and Engineering Society (AISES)</a:t>
            </a:r>
          </a:p>
          <a:p>
            <a:r>
              <a:rPr lang="en-US" dirty="0"/>
              <a:t>International Association of Chiefs of Police Annual Conference Travel Scholarships</a:t>
            </a:r>
          </a:p>
          <a:p>
            <a:r>
              <a:rPr lang="en-US" dirty="0"/>
              <a:t>Cross-office collaborations</a:t>
            </a:r>
          </a:p>
          <a:p>
            <a:pPr lvl="1"/>
            <a:r>
              <a:rPr lang="en-US" dirty="0"/>
              <a:t>National Missing and Unidentified Persons System</a:t>
            </a:r>
          </a:p>
          <a:p>
            <a:pPr lvl="1"/>
            <a:r>
              <a:rPr lang="en-US" dirty="0"/>
              <a:t>Video training series </a:t>
            </a:r>
          </a:p>
          <a:p>
            <a:r>
              <a:rPr lang="en-US" dirty="0"/>
              <a:t>Cross-agency collaboration</a:t>
            </a:r>
          </a:p>
          <a:p>
            <a:pPr lvl="1"/>
            <a:r>
              <a:rPr lang="en-US" dirty="0"/>
              <a:t>HHS’s Office of Minority Health - Youth Health Equity Model of Practice (YHEMOP) Fellow</a:t>
            </a:r>
          </a:p>
        </p:txBody>
      </p:sp>
    </p:spTree>
    <p:extLst>
      <p:ext uri="{BB962C8B-B14F-4D97-AF65-F5344CB8AC3E}">
        <p14:creationId xmlns:p14="http://schemas.microsoft.com/office/powerpoint/2010/main" val="1993400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4BC7-CAF8-4FAC-8EC6-6F4BE3137EC3}"/>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Acknowledgments</a:t>
            </a:r>
          </a:p>
        </p:txBody>
      </p:sp>
      <p:sp>
        <p:nvSpPr>
          <p:cNvPr id="3" name="Content Placeholder 2">
            <a:extLst>
              <a:ext uri="{FF2B5EF4-FFF2-40B4-BE49-F238E27FC236}">
                <a16:creationId xmlns:a16="http://schemas.microsoft.com/office/drawing/2014/main" id="{BBCC5A49-3FE8-4943-AAAC-C9EA1D7B6418}"/>
              </a:ext>
            </a:extLst>
          </p:cNvPr>
          <p:cNvSpPr>
            <a:spLocks noGrp="1"/>
          </p:cNvSpPr>
          <p:nvPr>
            <p:ph idx="1"/>
          </p:nvPr>
        </p:nvSpPr>
        <p:spPr/>
        <p:txBody>
          <a:bodyPr>
            <a:normAutofit/>
          </a:bodyPr>
          <a:lstStyle/>
          <a:p>
            <a:r>
              <a:rPr lang="en-US" dirty="0"/>
              <a:t>Christine Crossland, Sr. Social Science Analyst, NIJ</a:t>
            </a:r>
          </a:p>
          <a:p>
            <a:r>
              <a:rPr lang="en-US" dirty="0"/>
              <a:t>James Fort and Scott Herzberg, Office of Justice Programs Librarians </a:t>
            </a:r>
          </a:p>
          <a:p>
            <a:r>
              <a:rPr lang="en-US" dirty="0"/>
              <a:t>HHS, Office of Minority Health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77349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2122-6B85-4CEE-9C69-E4331B0C6A7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D8E9D00-8CC6-412D-BDFB-C3C1D9A8CF86}"/>
              </a:ext>
            </a:extLst>
          </p:cNvPr>
          <p:cNvSpPr>
            <a:spLocks noGrp="1"/>
          </p:cNvSpPr>
          <p:nvPr>
            <p:ph idx="1"/>
          </p:nvPr>
        </p:nvSpPr>
        <p:spPr/>
        <p:txBody>
          <a:bodyPr/>
          <a:lstStyle/>
          <a:p>
            <a:r>
              <a:rPr lang="en-US" sz="2400" dirty="0"/>
              <a:t>The data analysis in this presentation was supported by Award Nos. 2014-IJ-CX-K005 and 2015-IJ-CX-0014, awarded by the National Institute of Justice, Office of Justice Programs, U.S. Department of Justice.</a:t>
            </a:r>
          </a:p>
          <a:p>
            <a:endParaRPr lang="en-US" sz="1200" dirty="0"/>
          </a:p>
          <a:p>
            <a:r>
              <a:rPr lang="en-US" sz="2400" dirty="0"/>
              <a:t>The opinions, findings, and conclusions or recommendations expressed in this presentation are those of the author and do not necessarily reflect those of the Department of Justice.</a:t>
            </a:r>
          </a:p>
          <a:p>
            <a:endParaRPr lang="en-US" dirty="0"/>
          </a:p>
        </p:txBody>
      </p:sp>
    </p:spTree>
    <p:extLst>
      <p:ext uri="{BB962C8B-B14F-4D97-AF65-F5344CB8AC3E}">
        <p14:creationId xmlns:p14="http://schemas.microsoft.com/office/powerpoint/2010/main" val="4104972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4139-3F94-4A67-B86B-9A34B63C4463}"/>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Feedback &amp; Questions</a:t>
            </a:r>
          </a:p>
        </p:txBody>
      </p:sp>
    </p:spTree>
    <p:extLst>
      <p:ext uri="{BB962C8B-B14F-4D97-AF65-F5344CB8AC3E}">
        <p14:creationId xmlns:p14="http://schemas.microsoft.com/office/powerpoint/2010/main" val="1782243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Contact</a:t>
            </a:r>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endParaRPr lang="en-US" sz="2800" b="1" dirty="0">
              <a:effectLst>
                <a:outerShdw blurRad="38100" dist="38100" dir="2700000" algn="tl">
                  <a:srgbClr val="000000">
                    <a:alpha val="43137"/>
                  </a:srgbClr>
                </a:outerShdw>
              </a:effectLst>
            </a:endParaRPr>
          </a:p>
          <a:p>
            <a:pPr marL="0" indent="0" algn="ctr">
              <a:buNone/>
            </a:pPr>
            <a:r>
              <a:rPr lang="en-US" sz="2800" b="1" u="sng" dirty="0">
                <a:effectLst>
                  <a:outerShdw blurRad="38100" dist="38100" dir="2700000" algn="tl">
                    <a:srgbClr val="000000">
                      <a:alpha val="43137"/>
                    </a:srgbClr>
                  </a:outerShdw>
                </a:effectLst>
              </a:rPr>
              <a:t>Additional Comments</a:t>
            </a:r>
            <a:r>
              <a:rPr lang="en-US" sz="2800" b="1" dirty="0">
                <a:effectLst>
                  <a:outerShdw blurRad="38100" dist="38100" dir="2700000" algn="tl">
                    <a:srgbClr val="000000">
                      <a:alpha val="43137"/>
                    </a:srgbClr>
                  </a:outerShdw>
                </a:effectLst>
              </a:rPr>
              <a:t>:</a:t>
            </a:r>
          </a:p>
          <a:p>
            <a:pPr marL="0" indent="0" algn="ctr">
              <a:buNone/>
            </a:pPr>
            <a:r>
              <a:rPr lang="en-US" sz="2800" b="1" dirty="0">
                <a:solidFill>
                  <a:srgbClr val="FFC000"/>
                </a:solidFill>
                <a:effectLst>
                  <a:outerShdw blurRad="38100" dist="38100" dir="2700000" algn="tl">
                    <a:srgbClr val="000000">
                      <a:alpha val="43137"/>
                    </a:srgbClr>
                  </a:outerShdw>
                </a:effectLst>
              </a:rPr>
              <a:t>TribalResearch@usdoj.gov</a:t>
            </a:r>
          </a:p>
          <a:p>
            <a:pPr marL="0" indent="0" algn="ctr">
              <a:buNone/>
            </a:pPr>
            <a:endParaRPr lang="en-US" sz="2800" b="1" dirty="0">
              <a:effectLst>
                <a:outerShdw blurRad="38100" dist="38100" dir="2700000" algn="tl">
                  <a:srgbClr val="000000">
                    <a:alpha val="43137"/>
                  </a:srgbClr>
                </a:outerShdw>
              </a:effectLst>
            </a:endParaRPr>
          </a:p>
          <a:p>
            <a:pPr marL="0" indent="0" algn="ctr">
              <a:buNone/>
            </a:pPr>
            <a:r>
              <a:rPr lang="en-US" sz="2800" b="1" u="sng" dirty="0">
                <a:effectLst>
                  <a:outerShdw blurRad="38100" dist="38100" dir="2700000" algn="tl">
                    <a:srgbClr val="000000">
                      <a:alpha val="43137"/>
                    </a:srgbClr>
                  </a:outerShdw>
                </a:effectLst>
              </a:rPr>
              <a:t>Questions or Concerns:</a:t>
            </a:r>
            <a:endParaRPr lang="en-US" sz="2800" b="1" i="1" dirty="0">
              <a:solidFill>
                <a:srgbClr val="FFC000"/>
              </a:solidFill>
              <a:effectLst>
                <a:outerShdw blurRad="38100" dist="38100" dir="2700000" algn="tl">
                  <a:srgbClr val="000000">
                    <a:alpha val="43137"/>
                  </a:srgbClr>
                </a:outerShdw>
              </a:effectLst>
            </a:endParaRPr>
          </a:p>
          <a:p>
            <a:pPr marL="0" indent="0" algn="ctr">
              <a:buNone/>
            </a:pPr>
            <a:r>
              <a:rPr lang="en-US" sz="2800" b="1" i="1" dirty="0">
                <a:solidFill>
                  <a:srgbClr val="FFC000"/>
                </a:solidFill>
                <a:effectLst>
                  <a:outerShdw blurRad="38100" dist="38100" dir="2700000" algn="tl">
                    <a:srgbClr val="000000">
                      <a:alpha val="43137"/>
                    </a:srgbClr>
                  </a:outerShdw>
                </a:effectLst>
              </a:rPr>
              <a:t>Steven Hafner</a:t>
            </a:r>
          </a:p>
          <a:p>
            <a:pPr marL="0" indent="0" algn="ctr">
              <a:buNone/>
            </a:pPr>
            <a:r>
              <a:rPr lang="en-US" sz="2800" b="1" dirty="0">
                <a:effectLst>
                  <a:outerShdw blurRad="38100" dist="38100" dir="2700000" algn="tl">
                    <a:srgbClr val="000000">
                      <a:alpha val="43137"/>
                    </a:srgbClr>
                  </a:outerShdw>
                </a:effectLst>
              </a:rPr>
              <a:t>Steven.hafner@usdoj.gov</a:t>
            </a:r>
          </a:p>
        </p:txBody>
      </p:sp>
    </p:spTree>
    <p:extLst>
      <p:ext uri="{BB962C8B-B14F-4D97-AF65-F5344CB8AC3E}">
        <p14:creationId xmlns:p14="http://schemas.microsoft.com/office/powerpoint/2010/main" val="66478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26894"/>
            <a:ext cx="8229600" cy="1143000"/>
          </a:xfrm>
        </p:spPr>
        <p:txBody>
          <a:bodyPr>
            <a:normAutofit/>
          </a:bodyPr>
          <a:lstStyle/>
          <a:p>
            <a:pPr algn="ctr"/>
            <a:r>
              <a:rPr lang="en-US" sz="4000" dirty="0">
                <a:effectLst>
                  <a:outerShdw blurRad="38100" dist="38100" dir="2700000" algn="tl">
                    <a:srgbClr val="000000">
                      <a:alpha val="43137"/>
                    </a:srgbClr>
                  </a:outerShdw>
                </a:effectLst>
              </a:rPr>
              <a:t>Select NIJ Tribal Studies</a:t>
            </a:r>
          </a:p>
        </p:txBody>
      </p:sp>
      <p:sp>
        <p:nvSpPr>
          <p:cNvPr id="3" name="Content Placeholder 2"/>
          <p:cNvSpPr>
            <a:spLocks noGrp="1"/>
          </p:cNvSpPr>
          <p:nvPr>
            <p:ph idx="1"/>
          </p:nvPr>
        </p:nvSpPr>
        <p:spPr>
          <a:xfrm>
            <a:off x="457200" y="1524000"/>
            <a:ext cx="4648200" cy="4525963"/>
          </a:xfrm>
        </p:spPr>
        <p:txBody>
          <a:bodyPr/>
          <a:lstStyle/>
          <a:p>
            <a:pPr>
              <a:buClr>
                <a:srgbClr val="FFC000"/>
              </a:buClr>
            </a:pPr>
            <a:r>
              <a:rPr lang="en-US" b="1" dirty="0"/>
              <a:t>Violence Against AI and AN Women and Men Study</a:t>
            </a:r>
          </a:p>
          <a:p>
            <a:pPr>
              <a:buClr>
                <a:srgbClr val="FFC000"/>
              </a:buClr>
            </a:pPr>
            <a:r>
              <a:rPr lang="en-US" b="1" dirty="0"/>
              <a:t>Village Public Safety Officer Evaluation</a:t>
            </a:r>
          </a:p>
          <a:p>
            <a:pPr>
              <a:buClr>
                <a:srgbClr val="FFC000"/>
              </a:buClr>
            </a:pPr>
            <a:r>
              <a:rPr lang="en-US" b="1" dirty="0"/>
              <a:t>Tribal Youth Victimization Methods Study</a:t>
            </a:r>
          </a:p>
          <a:p>
            <a:pPr>
              <a:buClr>
                <a:srgbClr val="FFC000"/>
              </a:buClr>
            </a:pPr>
            <a:r>
              <a:rPr lang="en-US" b="1" dirty="0"/>
              <a:t>Bakken Study – Violence Against Women</a:t>
            </a:r>
          </a:p>
        </p:txBody>
      </p:sp>
      <p:sp>
        <p:nvSpPr>
          <p:cNvPr id="5" name="object 3"/>
          <p:cNvSpPr/>
          <p:nvPr/>
        </p:nvSpPr>
        <p:spPr>
          <a:xfrm>
            <a:off x="5257800" y="1335741"/>
            <a:ext cx="3558540" cy="430305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4112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What is Capacity Building?</a:t>
            </a:r>
          </a:p>
        </p:txBody>
      </p:sp>
      <p:sp>
        <p:nvSpPr>
          <p:cNvPr id="3" name="Content Placeholder 2"/>
          <p:cNvSpPr>
            <a:spLocks noGrp="1"/>
          </p:cNvSpPr>
          <p:nvPr>
            <p:ph idx="1"/>
          </p:nvPr>
        </p:nvSpPr>
        <p:spPr/>
        <p:txBody>
          <a:bodyPr/>
          <a:lstStyle/>
          <a:p>
            <a:pPr marL="0" indent="0">
              <a:buNone/>
            </a:pPr>
            <a:r>
              <a:rPr lang="en-US" b="1" dirty="0"/>
              <a:t>World Health Organization</a:t>
            </a:r>
          </a:p>
          <a:p>
            <a:pPr marL="0" indent="0">
              <a:buNone/>
            </a:pPr>
            <a:r>
              <a:rPr lang="en-US" i="1" dirty="0"/>
              <a:t>"...the development and strengthening of </a:t>
            </a:r>
            <a:r>
              <a:rPr lang="en-US" i="1" dirty="0">
                <a:solidFill>
                  <a:srgbClr val="FFC000"/>
                </a:solidFill>
              </a:rPr>
              <a:t>human </a:t>
            </a:r>
            <a:r>
              <a:rPr lang="en-US" i="1" dirty="0"/>
              <a:t>and </a:t>
            </a:r>
            <a:r>
              <a:rPr lang="en-US" i="1" dirty="0">
                <a:solidFill>
                  <a:srgbClr val="FFC000"/>
                </a:solidFill>
              </a:rPr>
              <a:t>institutional </a:t>
            </a:r>
            <a:r>
              <a:rPr lang="en-US" i="1" dirty="0"/>
              <a:t>resources.“</a:t>
            </a:r>
          </a:p>
          <a:p>
            <a:pPr marL="0" indent="0">
              <a:buNone/>
            </a:pPr>
            <a:endParaRPr lang="en-US" i="1" dirty="0"/>
          </a:p>
          <a:p>
            <a:pPr marL="0" indent="0">
              <a:buNone/>
            </a:pPr>
            <a:r>
              <a:rPr lang="en-US" b="1" dirty="0"/>
              <a:t>Centers for Disease Control and Prevention</a:t>
            </a:r>
          </a:p>
          <a:p>
            <a:pPr marL="0" indent="0">
              <a:buNone/>
            </a:pPr>
            <a:r>
              <a:rPr lang="en-US" i="1" dirty="0"/>
              <a:t>“…generally refers to a process to increase the skills, infrastructure, and resources of </a:t>
            </a:r>
            <a:r>
              <a:rPr lang="en-US" i="1" dirty="0">
                <a:solidFill>
                  <a:srgbClr val="FFC000"/>
                </a:solidFill>
              </a:rPr>
              <a:t>individuals</a:t>
            </a:r>
            <a:r>
              <a:rPr lang="en-US" i="1" dirty="0"/>
              <a:t>, </a:t>
            </a:r>
            <a:r>
              <a:rPr lang="en-US" i="1" dirty="0">
                <a:solidFill>
                  <a:srgbClr val="FFC000"/>
                </a:solidFill>
              </a:rPr>
              <a:t>organizations</a:t>
            </a:r>
            <a:r>
              <a:rPr lang="en-US" i="1" dirty="0"/>
              <a:t> and </a:t>
            </a:r>
            <a:r>
              <a:rPr lang="en-US" i="1" dirty="0">
                <a:solidFill>
                  <a:srgbClr val="FFC000"/>
                </a:solidFill>
              </a:rPr>
              <a:t>communities</a:t>
            </a:r>
            <a:r>
              <a:rPr lang="en-US" i="1" dirty="0"/>
              <a:t>"</a:t>
            </a:r>
          </a:p>
          <a:p>
            <a:pPr marL="0" indent="0">
              <a:buNone/>
            </a:pPr>
            <a:endParaRPr lang="en-US" dirty="0"/>
          </a:p>
          <a:p>
            <a:endParaRPr lang="en-US" dirty="0"/>
          </a:p>
        </p:txBody>
      </p:sp>
    </p:spTree>
    <p:extLst>
      <p:ext uri="{BB962C8B-B14F-4D97-AF65-F5344CB8AC3E}">
        <p14:creationId xmlns:p14="http://schemas.microsoft.com/office/powerpoint/2010/main" val="67356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a:effectLst>
                  <a:outerShdw blurRad="38100" dist="38100" dir="2700000" algn="tl">
                    <a:srgbClr val="000000">
                      <a:alpha val="43137"/>
                    </a:srgbClr>
                  </a:outerShdw>
                </a:effectLst>
              </a:rPr>
              <a:t>Areas for Capacity Building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94521323"/>
              </p:ext>
            </p:extLst>
          </p:nvPr>
        </p:nvGraphicFramePr>
        <p:xfrm>
          <a:off x="457200" y="7620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97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B44F-6A45-4F07-AF2F-127802C9F169}"/>
              </a:ext>
            </a:extLst>
          </p:cNvPr>
          <p:cNvSpPr>
            <a:spLocks noGrp="1"/>
          </p:cNvSpPr>
          <p:nvPr>
            <p:ph type="ctrTitle"/>
          </p:nvPr>
        </p:nvSpPr>
        <p:spPr>
          <a:xfrm>
            <a:off x="228600" y="1371600"/>
            <a:ext cx="8610600" cy="1470025"/>
          </a:xfrm>
        </p:spPr>
        <p:txBody>
          <a:bodyPr>
            <a:normAutofit/>
          </a:bodyPr>
          <a:lstStyle/>
          <a:p>
            <a:pPr algn="ctr"/>
            <a:r>
              <a:rPr lang="en-US" sz="4000" dirty="0">
                <a:effectLst>
                  <a:outerShdw blurRad="38100" dist="38100" dir="2700000" algn="tl">
                    <a:srgbClr val="000000">
                      <a:alpha val="43137"/>
                    </a:srgbClr>
                  </a:outerShdw>
                </a:effectLst>
              </a:rPr>
              <a:t>Part I. Beyond “Evidence-based”</a:t>
            </a:r>
          </a:p>
        </p:txBody>
      </p:sp>
    </p:spTree>
    <p:extLst>
      <p:ext uri="{BB962C8B-B14F-4D97-AF65-F5344CB8AC3E}">
        <p14:creationId xmlns:p14="http://schemas.microsoft.com/office/powerpoint/2010/main" val="207193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27372</TotalTime>
  <Words>5084</Words>
  <Application>Microsoft Office PowerPoint</Application>
  <PresentationFormat>On-screen Show (4:3)</PresentationFormat>
  <Paragraphs>606</Paragraphs>
  <Slides>57</Slides>
  <Notes>56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Cambria</vt:lpstr>
      <vt:lpstr>Lucida Grande</vt:lpstr>
      <vt:lpstr>Wingdings</vt:lpstr>
      <vt:lpstr>Office Theme</vt:lpstr>
      <vt:lpstr>Acrobat Document</vt:lpstr>
      <vt:lpstr> Enhancing the Public Safety of Tribal Nations through Research &amp; Evaluation Capacity Building:  Recommendations from Tribal Stakeholder Engagement and a Feasibility Study </vt:lpstr>
      <vt:lpstr>Tribal culture &amp; Traditions </vt:lpstr>
      <vt:lpstr>Agenda </vt:lpstr>
      <vt:lpstr>National Institute of Justice Office of Justice Programs U.S. Department of Justice</vt:lpstr>
      <vt:lpstr>Tribal Research &amp; Evaluation at NIJ</vt:lpstr>
      <vt:lpstr>Select NIJ Tribal Studies</vt:lpstr>
      <vt:lpstr>What is Capacity Building?</vt:lpstr>
      <vt:lpstr>Areas for Capacity Building</vt:lpstr>
      <vt:lpstr>Part I. Beyond “Evidence-based”</vt:lpstr>
      <vt:lpstr>The “Evidence-based” Approach</vt:lpstr>
      <vt:lpstr>PowerPoint Presentation</vt:lpstr>
      <vt:lpstr>Tribal engagement</vt:lpstr>
      <vt:lpstr>Listening Sessions</vt:lpstr>
      <vt:lpstr>Listening Session: Feedback</vt:lpstr>
      <vt:lpstr>Listening Session: Feedback</vt:lpstr>
      <vt:lpstr>Practice-Based Evidence</vt:lpstr>
      <vt:lpstr>Listening Session: Feedback</vt:lpstr>
      <vt:lpstr>Research: Literature Review</vt:lpstr>
      <vt:lpstr>Measurement of Ethnic Identity</vt:lpstr>
      <vt:lpstr>Measurement of Ethnic Identity</vt:lpstr>
      <vt:lpstr>Outcomes Studied: Quantitative Data Collection (n=49)</vt:lpstr>
      <vt:lpstr>Outcomes Studied: Qualitative Data Collection (n=12)</vt:lpstr>
      <vt:lpstr>PowerPoint Presentation</vt:lpstr>
      <vt:lpstr>Part II. Researcher and Evaluator Capacity </vt:lpstr>
      <vt:lpstr>Challenges of Building a Tribal R&amp;E Portfolio</vt:lpstr>
      <vt:lpstr>Potential Solution: Investigator Development</vt:lpstr>
      <vt:lpstr>Tribal engagement</vt:lpstr>
      <vt:lpstr>Listening Sessions</vt:lpstr>
      <vt:lpstr>Listening Sessions: Feedback</vt:lpstr>
      <vt:lpstr>Listening Sessions: Feedback</vt:lpstr>
      <vt:lpstr>Listening Sessions: Feedback</vt:lpstr>
      <vt:lpstr>Listening Sessions: Feedback</vt:lpstr>
      <vt:lpstr>Feasibility study</vt:lpstr>
      <vt:lpstr>Research Questions</vt:lpstr>
      <vt:lpstr>methods</vt:lpstr>
      <vt:lpstr>Approvals</vt:lpstr>
      <vt:lpstr>Administrative Review</vt:lpstr>
      <vt:lpstr>Eligible Applicant Survey</vt:lpstr>
      <vt:lpstr>Federal Personnel Interviews</vt:lpstr>
      <vt:lpstr>results</vt:lpstr>
      <vt:lpstr>Results: Administrative Review</vt:lpstr>
      <vt:lpstr>Results: Administrative Review</vt:lpstr>
      <vt:lpstr>Results: Administrative Review</vt:lpstr>
      <vt:lpstr>Results: Administrative Review</vt:lpstr>
      <vt:lpstr>Results: Eligible Applicant Survey -  Demographics (n=67)</vt:lpstr>
      <vt:lpstr>Results: Eligible Applicant Survey –  Resources (n=53)</vt:lpstr>
      <vt:lpstr>Results: Eligible Applicant Survey –  NIJ Knowledge (n=61)</vt:lpstr>
      <vt:lpstr>Results: Eligible Applicant Survey –  NIJ Applicant (n=36)</vt:lpstr>
      <vt:lpstr>Results: Eligible Applicant Survey –  Engagement (n=48)</vt:lpstr>
      <vt:lpstr>Limitations &amp; Further work</vt:lpstr>
      <vt:lpstr>Limitations</vt:lpstr>
      <vt:lpstr>Future Work</vt:lpstr>
      <vt:lpstr>Current Capacity Building Activities</vt:lpstr>
      <vt:lpstr>Acknowledgments</vt:lpstr>
      <vt:lpstr>Disclaimer</vt:lpstr>
      <vt:lpstr>Feedback &amp; Questions</vt:lpstr>
      <vt:lpstr>Contact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Crossland, Christine</dc:creator>
  <cp:lastModifiedBy>aakhter</cp:lastModifiedBy>
  <cp:revision>829</cp:revision>
  <cp:lastPrinted>2017-08-02T10:34:42Z</cp:lastPrinted>
  <dcterms:created xsi:type="dcterms:W3CDTF">2013-11-19T03:57:17Z</dcterms:created>
  <dcterms:modified xsi:type="dcterms:W3CDTF">2017-08-09T18:26:53Z</dcterms:modified>
</cp:coreProperties>
</file>